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3" r:id="rId1"/>
  </p:sldMasterIdLst>
  <p:notesMasterIdLst>
    <p:notesMasterId r:id="rId23"/>
  </p:notesMasterIdLst>
  <p:handoutMasterIdLst>
    <p:handoutMasterId r:id="rId24"/>
  </p:handoutMasterIdLst>
  <p:sldIdLst>
    <p:sldId id="256" r:id="rId2"/>
    <p:sldId id="262" r:id="rId3"/>
    <p:sldId id="257" r:id="rId4"/>
    <p:sldId id="259" r:id="rId5"/>
    <p:sldId id="260" r:id="rId6"/>
    <p:sldId id="264" r:id="rId7"/>
    <p:sldId id="261"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65" r:id="rId21"/>
    <p:sldId id="26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22" autoAdjust="0"/>
    <p:restoredTop sz="94660"/>
  </p:normalViewPr>
  <p:slideViewPr>
    <p:cSldViewPr snapToGrid="0">
      <p:cViewPr>
        <p:scale>
          <a:sx n="100" d="100"/>
          <a:sy n="100" d="100"/>
        </p:scale>
        <p:origin x="0" y="3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1F7897-9032-8892-3BB7-D30D4A639A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Oluchi Otuadinma</a:t>
            </a:r>
          </a:p>
        </p:txBody>
      </p:sp>
      <p:sp>
        <p:nvSpPr>
          <p:cNvPr id="3" name="Date Placeholder 2">
            <a:extLst>
              <a:ext uri="{FF2B5EF4-FFF2-40B4-BE49-F238E27FC236}">
                <a16:creationId xmlns:a16="http://schemas.microsoft.com/office/drawing/2014/main" id="{3D83EA82-6A0D-4797-0C30-EFC93A15E2D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065224E-0277-40D9-B3CE-EB246C2D3B48}" type="datetimeFigureOut">
              <a:rPr lang="en-GB" smtClean="0"/>
              <a:t>15/11/2024</a:t>
            </a:fld>
            <a:endParaRPr lang="en-GB"/>
          </a:p>
        </p:txBody>
      </p:sp>
      <p:sp>
        <p:nvSpPr>
          <p:cNvPr id="4" name="Footer Placeholder 3">
            <a:extLst>
              <a:ext uri="{FF2B5EF4-FFF2-40B4-BE49-F238E27FC236}">
                <a16:creationId xmlns:a16="http://schemas.microsoft.com/office/drawing/2014/main" id="{B5A4C27D-7355-C0E5-D555-46E658C5740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9EF30CE-400A-1F2A-17A6-186DA214F5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408AAE-81C8-422C-8C82-9D774B142E47}" type="slidenum">
              <a:rPr lang="en-GB" smtClean="0"/>
              <a:t>‹#›</a:t>
            </a:fld>
            <a:endParaRPr lang="en-GB"/>
          </a:p>
        </p:txBody>
      </p:sp>
    </p:spTree>
    <p:extLst>
      <p:ext uri="{BB962C8B-B14F-4D97-AF65-F5344CB8AC3E}">
        <p14:creationId xmlns:p14="http://schemas.microsoft.com/office/powerpoint/2010/main" val="1421986501"/>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Oluchi Otuadinma</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309730-23D8-4BD1-8B34-12CA153D93CB}" type="datetimeFigureOut">
              <a:rPr lang="en-GB" smtClean="0"/>
              <a:t>15/11/2024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C7DD62-8776-4A69-8CBF-F5288F206884}" type="slidenum">
              <a:rPr lang="en-GB" smtClean="0"/>
              <a:t>‹#›</a:t>
            </a:fld>
            <a:endParaRPr lang="en-GB"/>
          </a:p>
        </p:txBody>
      </p:sp>
    </p:spTree>
    <p:extLst>
      <p:ext uri="{BB962C8B-B14F-4D97-AF65-F5344CB8AC3E}">
        <p14:creationId xmlns:p14="http://schemas.microsoft.com/office/powerpoint/2010/main" val="127597936"/>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926067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DB0E9AC-1E8B-4918-AA1C-622E28F1AE47}" type="datetimeFigureOut">
              <a:rPr lang="en-GB" smtClean="0"/>
              <a:t>15/11/2024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101881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3957937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8259288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3245280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6794833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1423374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5684395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1401230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1560068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805791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B0E9AC-1E8B-4918-AA1C-622E28F1AE47}" type="datetimeFigureOut">
              <a:rPr lang="en-GB" smtClean="0"/>
              <a:t>15/11/2024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3692063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B0E9AC-1E8B-4918-AA1C-622E28F1AE47}" type="datetimeFigureOut">
              <a:rPr lang="en-GB" smtClean="0"/>
              <a:t>15/11/2024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336992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30518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2531666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DB0E9AC-1E8B-4918-AA1C-622E28F1AE47}" type="datetimeFigureOut">
              <a:rPr lang="en-GB" smtClean="0"/>
              <a:t>15/11/2024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3563964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DB0E9AC-1E8B-4918-AA1C-622E28F1AE47}" type="datetimeFigureOut">
              <a:rPr lang="en-GB" smtClean="0"/>
              <a:t>15/11/2024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10963C3-2A78-48E2-9FB6-9AE630B177A9}" type="slidenum">
              <a:rPr lang="en-GB" smtClean="0"/>
              <a:t>‹#›</a:t>
            </a:fld>
            <a:endParaRPr lang="en-GB"/>
          </a:p>
        </p:txBody>
      </p:sp>
    </p:spTree>
    <p:extLst>
      <p:ext uri="{BB962C8B-B14F-4D97-AF65-F5344CB8AC3E}">
        <p14:creationId xmlns:p14="http://schemas.microsoft.com/office/powerpoint/2010/main" val="1765562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DB0E9AC-1E8B-4918-AA1C-622E28F1AE47}" type="datetimeFigureOut">
              <a:rPr lang="en-GB" smtClean="0"/>
              <a:t>15/11/2024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10963C3-2A78-48E2-9FB6-9AE630B177A9}" type="slidenum">
              <a:rPr lang="en-GB" smtClean="0"/>
              <a:t>‹#›</a:t>
            </a:fld>
            <a:endParaRPr lang="en-GB"/>
          </a:p>
        </p:txBody>
      </p:sp>
    </p:spTree>
    <p:extLst>
      <p:ext uri="{BB962C8B-B14F-4D97-AF65-F5344CB8AC3E}">
        <p14:creationId xmlns:p14="http://schemas.microsoft.com/office/powerpoint/2010/main" val="3090512514"/>
      </p:ext>
    </p:extLst>
  </p:cSld>
  <p:clrMap bg1="dk1" tx1="lt1" bg2="dk2" tx2="lt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doi.org/10.1016/j.procs.2020.03.257" TargetMode="External"/><Relationship Id="rId3" Type="http://schemas.openxmlformats.org/officeDocument/2006/relationships/hyperlink" Target="https://doi.org/10.1145/3368926.3369680" TargetMode="External"/><Relationship Id="rId7" Type="http://schemas.openxmlformats.org/officeDocument/2006/relationships/hyperlink" Target="https://doi.org/10.1109/ICCCBDA.2019.8725709" TargetMode="External"/><Relationship Id="rId2" Type="http://schemas.openxmlformats.org/officeDocument/2006/relationships/hyperlink" Target="https://doi.org/10.1142/S021962201841002X" TargetMode="External"/><Relationship Id="rId1" Type="http://schemas.openxmlformats.org/officeDocument/2006/relationships/slideLayout" Target="../slideLayouts/slideLayout2.xml"/><Relationship Id="rId6" Type="http://schemas.openxmlformats.org/officeDocument/2006/relationships/hyperlink" Target="https://doi.org/10.1016/j.dajour.2021" TargetMode="External"/><Relationship Id="rId5" Type="http://schemas.openxmlformats.org/officeDocument/2006/relationships/hyperlink" Target="https://doi.org/10.1016/j.procs.2021.10.071" TargetMode="External"/><Relationship Id="rId4" Type="http://schemas.openxmlformats.org/officeDocument/2006/relationships/hyperlink" Target="https://doi.org/10.1016/j.eswa.2019.03.006"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doi.org/10.1016/j.gltp.2021.01.008" TargetMode="External"/><Relationship Id="rId3" Type="http://schemas.openxmlformats.org/officeDocument/2006/relationships/hyperlink" Target="https://doi.org/10.1007/s00521-019-04504-2" TargetMode="External"/><Relationship Id="rId7" Type="http://schemas.openxmlformats.org/officeDocument/2006/relationships/hyperlink" Target="https://doi.org/10.1007/s10489-020-01871-5" TargetMode="External"/><Relationship Id="rId2" Type="http://schemas.openxmlformats.org/officeDocument/2006/relationships/hyperlink" Target="https://doi.org/10.1016/j.eswa.2019.112842" TargetMode="External"/><Relationship Id="rId1" Type="http://schemas.openxmlformats.org/officeDocument/2006/relationships/slideLayout" Target="../slideLayouts/slideLayout2.xml"/><Relationship Id="rId6" Type="http://schemas.openxmlformats.org/officeDocument/2006/relationships/hyperlink" Target="https://doi.org/10.1007/978-3-030-29911-8_3" TargetMode="External"/><Relationship Id="rId5" Type="http://schemas.openxmlformats.org/officeDocument/2006/relationships/hyperlink" Target="https://doi.org/10.3390/app9224745" TargetMode="External"/><Relationship Id="rId4" Type="http://schemas.openxmlformats.org/officeDocument/2006/relationships/hyperlink" Target="https://doi.org/10.1016/j.frl.2021.102209" TargetMode="External"/><Relationship Id="rId9" Type="http://schemas.openxmlformats.org/officeDocument/2006/relationships/hyperlink" Target="https://doi.org/10.1016/j.procs.2020.03.049"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7D6C5-28E1-105C-5C22-BDBC95F940EC}"/>
              </a:ext>
            </a:extLst>
          </p:cNvPr>
          <p:cNvSpPr>
            <a:spLocks noGrp="1"/>
          </p:cNvSpPr>
          <p:nvPr>
            <p:ph type="ctrTitle"/>
          </p:nvPr>
        </p:nvSpPr>
        <p:spPr>
          <a:xfrm>
            <a:off x="1524000" y="1781871"/>
            <a:ext cx="9144000" cy="2387600"/>
          </a:xfrm>
        </p:spPr>
        <p:txBody>
          <a:bodyPr>
            <a:noAutofit/>
          </a:bodyPr>
          <a:lstStyle/>
          <a:p>
            <a:r>
              <a:rPr lang="en-GB" sz="4000" dirty="0"/>
              <a:t>Implementation of Long Short‐Term</a:t>
            </a:r>
            <a:br>
              <a:rPr lang="en-GB" sz="4000" dirty="0"/>
            </a:br>
            <a:r>
              <a:rPr lang="en-GB" sz="4000" dirty="0"/>
              <a:t>Memory and Gated Recurrent Units on grouped</a:t>
            </a:r>
            <a:br>
              <a:rPr lang="en-GB" sz="4000" dirty="0"/>
            </a:br>
            <a:r>
              <a:rPr lang="en-GB" sz="4000" dirty="0"/>
              <a:t>time‐series data to predict stock prices</a:t>
            </a:r>
            <a:br>
              <a:rPr lang="en-GB" sz="4000" dirty="0"/>
            </a:br>
            <a:r>
              <a:rPr lang="en-GB" sz="4000" dirty="0"/>
              <a:t>accurately</a:t>
            </a:r>
          </a:p>
        </p:txBody>
      </p:sp>
      <p:sp>
        <p:nvSpPr>
          <p:cNvPr id="3" name="Subtitle 2">
            <a:extLst>
              <a:ext uri="{FF2B5EF4-FFF2-40B4-BE49-F238E27FC236}">
                <a16:creationId xmlns:a16="http://schemas.microsoft.com/office/drawing/2014/main" id="{E5E99694-A638-41BD-8FCF-0639FABFB3D3}"/>
              </a:ext>
            </a:extLst>
          </p:cNvPr>
          <p:cNvSpPr>
            <a:spLocks noGrp="1"/>
          </p:cNvSpPr>
          <p:nvPr>
            <p:ph type="subTitle" idx="1"/>
          </p:nvPr>
        </p:nvSpPr>
        <p:spPr>
          <a:xfrm>
            <a:off x="1524000" y="5198630"/>
            <a:ext cx="9144000" cy="1655762"/>
          </a:xfrm>
        </p:spPr>
        <p:txBody>
          <a:bodyPr/>
          <a:lstStyle/>
          <a:p>
            <a:r>
              <a:rPr lang="en-GB" b="0" i="0" dirty="0" err="1">
                <a:solidFill>
                  <a:srgbClr val="333333"/>
                </a:solidFill>
                <a:effectLst/>
                <a:latin typeface="-apple-system"/>
              </a:rPr>
              <a:t>Lawi</a:t>
            </a:r>
            <a:r>
              <a:rPr lang="en-GB" b="0" i="0" dirty="0">
                <a:solidFill>
                  <a:srgbClr val="333333"/>
                </a:solidFill>
                <a:effectLst/>
                <a:latin typeface="-apple-system"/>
              </a:rPr>
              <a:t>, A., </a:t>
            </a:r>
            <a:r>
              <a:rPr lang="en-GB" b="0" i="0" dirty="0" err="1">
                <a:solidFill>
                  <a:srgbClr val="333333"/>
                </a:solidFill>
                <a:effectLst/>
                <a:latin typeface="-apple-system"/>
              </a:rPr>
              <a:t>Mesra</a:t>
            </a:r>
            <a:r>
              <a:rPr lang="en-GB" b="0" i="0" dirty="0">
                <a:solidFill>
                  <a:srgbClr val="333333"/>
                </a:solidFill>
                <a:effectLst/>
                <a:latin typeface="-apple-system"/>
              </a:rPr>
              <a:t>, H. &amp; Amir, S. Implementation of Long Short-Term Memory and Gated Recurrent Units on grouped time-series data to predict stock prices accurately. </a:t>
            </a:r>
            <a:r>
              <a:rPr lang="en-GB" b="0" i="1" dirty="0">
                <a:solidFill>
                  <a:srgbClr val="333333"/>
                </a:solidFill>
                <a:effectLst/>
                <a:latin typeface="-apple-system"/>
              </a:rPr>
              <a:t>J Big Data</a:t>
            </a:r>
            <a:r>
              <a:rPr lang="en-GB" b="0" i="0" dirty="0">
                <a:solidFill>
                  <a:srgbClr val="333333"/>
                </a:solidFill>
                <a:effectLst/>
                <a:latin typeface="-apple-system"/>
              </a:rPr>
              <a:t> </a:t>
            </a:r>
            <a:r>
              <a:rPr lang="en-GB" b="1" i="0" dirty="0">
                <a:solidFill>
                  <a:srgbClr val="333333"/>
                </a:solidFill>
                <a:effectLst/>
                <a:latin typeface="-apple-system"/>
              </a:rPr>
              <a:t>9</a:t>
            </a:r>
            <a:r>
              <a:rPr lang="en-GB" b="0" i="0" dirty="0">
                <a:solidFill>
                  <a:srgbClr val="333333"/>
                </a:solidFill>
                <a:effectLst/>
                <a:latin typeface="-apple-system"/>
              </a:rPr>
              <a:t>, 89 (2022).</a:t>
            </a:r>
            <a:endParaRPr lang="en-GB" dirty="0"/>
          </a:p>
        </p:txBody>
      </p:sp>
      <p:sp>
        <p:nvSpPr>
          <p:cNvPr id="4" name="TextBox 3">
            <a:extLst>
              <a:ext uri="{FF2B5EF4-FFF2-40B4-BE49-F238E27FC236}">
                <a16:creationId xmlns:a16="http://schemas.microsoft.com/office/drawing/2014/main" id="{F741C1B5-4F24-F9ED-F8D8-6F8BEA74EA84}"/>
              </a:ext>
            </a:extLst>
          </p:cNvPr>
          <p:cNvSpPr txBox="1"/>
          <p:nvPr/>
        </p:nvSpPr>
        <p:spPr>
          <a:xfrm>
            <a:off x="85725" y="0"/>
            <a:ext cx="2036135" cy="338554"/>
          </a:xfrm>
          <a:prstGeom prst="rect">
            <a:avLst/>
          </a:prstGeom>
          <a:noFill/>
        </p:spPr>
        <p:txBody>
          <a:bodyPr wrap="none" rtlCol="0">
            <a:spAutoFit/>
          </a:bodyPr>
          <a:lstStyle/>
          <a:p>
            <a:r>
              <a:rPr lang="en-GB" sz="1600" dirty="0"/>
              <a:t>Oluchi Otuadinma</a:t>
            </a:r>
          </a:p>
        </p:txBody>
      </p:sp>
      <p:sp>
        <p:nvSpPr>
          <p:cNvPr id="5" name="TextBox 4">
            <a:extLst>
              <a:ext uri="{FF2B5EF4-FFF2-40B4-BE49-F238E27FC236}">
                <a16:creationId xmlns:a16="http://schemas.microsoft.com/office/drawing/2014/main" id="{BC61E28A-F490-EB8B-DE47-E94047F5ED51}"/>
              </a:ext>
            </a:extLst>
          </p:cNvPr>
          <p:cNvSpPr txBox="1"/>
          <p:nvPr/>
        </p:nvSpPr>
        <p:spPr>
          <a:xfrm>
            <a:off x="8988879" y="0"/>
            <a:ext cx="3203121" cy="338554"/>
          </a:xfrm>
          <a:prstGeom prst="rect">
            <a:avLst/>
          </a:prstGeom>
          <a:noFill/>
        </p:spPr>
        <p:txBody>
          <a:bodyPr wrap="none" rtlCol="0">
            <a:spAutoFit/>
          </a:bodyPr>
          <a:lstStyle/>
          <a:p>
            <a:r>
              <a:rPr lang="en-GB" sz="1600" dirty="0"/>
              <a:t>Data Science Research Topics</a:t>
            </a:r>
          </a:p>
        </p:txBody>
      </p:sp>
    </p:spTree>
    <p:extLst>
      <p:ext uri="{BB962C8B-B14F-4D97-AF65-F5344CB8AC3E}">
        <p14:creationId xmlns:p14="http://schemas.microsoft.com/office/powerpoint/2010/main" val="1444290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09E070-F458-66B9-8E22-D6027E49EF72}"/>
              </a:ext>
            </a:extLst>
          </p:cNvPr>
          <p:cNvSpPr>
            <a:spLocks noGrp="1"/>
          </p:cNvSpPr>
          <p:nvPr>
            <p:ph idx="1"/>
          </p:nvPr>
        </p:nvSpPr>
        <p:spPr>
          <a:xfrm>
            <a:off x="486384" y="496112"/>
            <a:ext cx="9834663" cy="6021420"/>
          </a:xfrm>
        </p:spPr>
        <p:txBody>
          <a:bodyPr/>
          <a:lstStyle/>
          <a:p>
            <a:pPr marL="0" indent="0">
              <a:buNone/>
            </a:pPr>
            <a:r>
              <a:rPr lang="en-GB" dirty="0"/>
              <a:t>In between the concatenation step and the individual stock price forecasting step, there are the four LSTM/GRU model architectures.</a:t>
            </a:r>
          </a:p>
        </p:txBody>
      </p:sp>
      <p:pic>
        <p:nvPicPr>
          <p:cNvPr id="2052" name="Picture 4" descr="Fig. 4">
            <a:extLst>
              <a:ext uri="{FF2B5EF4-FFF2-40B4-BE49-F238E27FC236}">
                <a16:creationId xmlns:a16="http://schemas.microsoft.com/office/drawing/2014/main" id="{223A550F-25D3-2A9E-5703-195C09486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8668" y="2099741"/>
            <a:ext cx="9834663" cy="459847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B8D25C1-569E-4AD4-FB54-90869EA33AC4}"/>
              </a:ext>
            </a:extLst>
          </p:cNvPr>
          <p:cNvSpPr txBox="1"/>
          <p:nvPr/>
        </p:nvSpPr>
        <p:spPr>
          <a:xfrm>
            <a:off x="674451" y="1361077"/>
            <a:ext cx="3754876" cy="369332"/>
          </a:xfrm>
          <a:prstGeom prst="rect">
            <a:avLst/>
          </a:prstGeom>
          <a:noFill/>
        </p:spPr>
        <p:txBody>
          <a:bodyPr wrap="square" rtlCol="0">
            <a:spAutoFit/>
          </a:bodyPr>
          <a:lstStyle/>
          <a:p>
            <a:r>
              <a:rPr lang="en-GB" dirty="0"/>
              <a:t>Model 1 : the direct model  </a:t>
            </a:r>
          </a:p>
        </p:txBody>
      </p:sp>
      <p:sp>
        <p:nvSpPr>
          <p:cNvPr id="6" name="TextBox 5">
            <a:extLst>
              <a:ext uri="{FF2B5EF4-FFF2-40B4-BE49-F238E27FC236}">
                <a16:creationId xmlns:a16="http://schemas.microsoft.com/office/drawing/2014/main" id="{84C9ECB4-0874-B50C-D57E-92B639F33226}"/>
              </a:ext>
            </a:extLst>
          </p:cNvPr>
          <p:cNvSpPr txBox="1"/>
          <p:nvPr/>
        </p:nvSpPr>
        <p:spPr>
          <a:xfrm>
            <a:off x="674451" y="1730409"/>
            <a:ext cx="11031165" cy="369332"/>
          </a:xfrm>
          <a:prstGeom prst="rect">
            <a:avLst/>
          </a:prstGeom>
          <a:noFill/>
        </p:spPr>
        <p:txBody>
          <a:bodyPr wrap="square" rtlCol="0">
            <a:spAutoFit/>
          </a:bodyPr>
          <a:lstStyle/>
          <a:p>
            <a:r>
              <a:rPr lang="en-GB" dirty="0"/>
              <a:t>The model directly distributes the output shape. (None, 40, 640) to the four LSTM/GRU models</a:t>
            </a:r>
          </a:p>
        </p:txBody>
      </p:sp>
    </p:spTree>
    <p:extLst>
      <p:ext uri="{BB962C8B-B14F-4D97-AF65-F5344CB8AC3E}">
        <p14:creationId xmlns:p14="http://schemas.microsoft.com/office/powerpoint/2010/main" val="2463478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E24EA0-9551-584C-ADFB-6E74EC239C45}"/>
              </a:ext>
            </a:extLst>
          </p:cNvPr>
          <p:cNvSpPr>
            <a:spLocks noGrp="1"/>
          </p:cNvSpPr>
          <p:nvPr>
            <p:ph idx="1"/>
          </p:nvPr>
        </p:nvSpPr>
        <p:spPr>
          <a:xfrm>
            <a:off x="351816" y="997148"/>
            <a:ext cx="11488368" cy="870244"/>
          </a:xfrm>
        </p:spPr>
        <p:txBody>
          <a:bodyPr>
            <a:normAutofit/>
          </a:bodyPr>
          <a:lstStyle/>
          <a:p>
            <a:pPr marL="0" indent="0">
              <a:buNone/>
            </a:pPr>
            <a:r>
              <a:rPr lang="en-GB" dirty="0"/>
              <a:t>The output shape of (None, 40, 640) to become 160 values and after that, it distributes the downsized shape to the four LSTM/GRU models</a:t>
            </a:r>
          </a:p>
        </p:txBody>
      </p:sp>
      <p:pic>
        <p:nvPicPr>
          <p:cNvPr id="4" name="Picture 3">
            <a:extLst>
              <a:ext uri="{FF2B5EF4-FFF2-40B4-BE49-F238E27FC236}">
                <a16:creationId xmlns:a16="http://schemas.microsoft.com/office/drawing/2014/main" id="{2C472218-A526-D04C-BA9D-EB2D7CE6CDE8}"/>
              </a:ext>
            </a:extLst>
          </p:cNvPr>
          <p:cNvPicPr>
            <a:picLocks noChangeAspect="1"/>
          </p:cNvPicPr>
          <p:nvPr/>
        </p:nvPicPr>
        <p:blipFill>
          <a:blip r:embed="rId2"/>
          <a:stretch>
            <a:fillRect/>
          </a:stretch>
        </p:blipFill>
        <p:spPr>
          <a:xfrm>
            <a:off x="1675227" y="2071992"/>
            <a:ext cx="8841546" cy="4664291"/>
          </a:xfrm>
          <a:prstGeom prst="rect">
            <a:avLst/>
          </a:prstGeom>
        </p:spPr>
      </p:pic>
      <p:sp>
        <p:nvSpPr>
          <p:cNvPr id="5" name="TextBox 4">
            <a:extLst>
              <a:ext uri="{FF2B5EF4-FFF2-40B4-BE49-F238E27FC236}">
                <a16:creationId xmlns:a16="http://schemas.microsoft.com/office/drawing/2014/main" id="{3D49EED0-1307-35DD-7E54-A0A2AA765AA3}"/>
              </a:ext>
            </a:extLst>
          </p:cNvPr>
          <p:cNvSpPr txBox="1"/>
          <p:nvPr/>
        </p:nvSpPr>
        <p:spPr>
          <a:xfrm>
            <a:off x="351816" y="701092"/>
            <a:ext cx="3230372" cy="369332"/>
          </a:xfrm>
          <a:prstGeom prst="rect">
            <a:avLst/>
          </a:prstGeom>
          <a:noFill/>
        </p:spPr>
        <p:txBody>
          <a:bodyPr wrap="none" rtlCol="0">
            <a:spAutoFit/>
          </a:bodyPr>
          <a:lstStyle/>
          <a:p>
            <a:r>
              <a:rPr lang="en-GB" dirty="0"/>
              <a:t>Model 2: downsizing model</a:t>
            </a:r>
          </a:p>
        </p:txBody>
      </p:sp>
    </p:spTree>
    <p:extLst>
      <p:ext uri="{BB962C8B-B14F-4D97-AF65-F5344CB8AC3E}">
        <p14:creationId xmlns:p14="http://schemas.microsoft.com/office/powerpoint/2010/main" val="2098243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0B76E7F-58D6-8716-EBDD-7964D552094D}"/>
              </a:ext>
            </a:extLst>
          </p:cNvPr>
          <p:cNvSpPr txBox="1"/>
          <p:nvPr/>
        </p:nvSpPr>
        <p:spPr>
          <a:xfrm>
            <a:off x="448054" y="779403"/>
            <a:ext cx="6094378" cy="369332"/>
          </a:xfrm>
          <a:prstGeom prst="rect">
            <a:avLst/>
          </a:prstGeom>
          <a:noFill/>
        </p:spPr>
        <p:txBody>
          <a:bodyPr wrap="square">
            <a:spAutoFit/>
          </a:bodyPr>
          <a:lstStyle/>
          <a:p>
            <a:r>
              <a:rPr lang="en-GB" dirty="0"/>
              <a:t>Model-3: tuned downsizing model</a:t>
            </a:r>
          </a:p>
        </p:txBody>
      </p:sp>
      <p:sp>
        <p:nvSpPr>
          <p:cNvPr id="15" name="TextBox 14">
            <a:extLst>
              <a:ext uri="{FF2B5EF4-FFF2-40B4-BE49-F238E27FC236}">
                <a16:creationId xmlns:a16="http://schemas.microsoft.com/office/drawing/2014/main" id="{DA46EE8D-A85F-30AD-F442-ED48554CC0EF}"/>
              </a:ext>
            </a:extLst>
          </p:cNvPr>
          <p:cNvSpPr txBox="1"/>
          <p:nvPr/>
        </p:nvSpPr>
        <p:spPr>
          <a:xfrm>
            <a:off x="448054" y="1310317"/>
            <a:ext cx="11585061" cy="646331"/>
          </a:xfrm>
          <a:prstGeom prst="rect">
            <a:avLst/>
          </a:prstGeom>
          <a:noFill/>
        </p:spPr>
        <p:txBody>
          <a:bodyPr wrap="square">
            <a:spAutoFit/>
          </a:bodyPr>
          <a:lstStyle/>
          <a:p>
            <a:r>
              <a:rPr lang="en-GB" dirty="0"/>
              <a:t>The output shape of (None, 40, 640) to become 160 values, and then it tunes the parameters by applying dropout.</a:t>
            </a:r>
          </a:p>
        </p:txBody>
      </p:sp>
      <p:pic>
        <p:nvPicPr>
          <p:cNvPr id="3074" name="Picture 2" descr="Fig. 6">
            <a:extLst>
              <a:ext uri="{FF2B5EF4-FFF2-40B4-BE49-F238E27FC236}">
                <a16:creationId xmlns:a16="http://schemas.microsoft.com/office/drawing/2014/main" id="{A4EF5130-58BC-7A96-3B48-CE8F31FFFE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6636" y="1956648"/>
            <a:ext cx="8158727" cy="4805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3076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9600DB8-5DD8-3440-D93A-BF210EAB4615}"/>
              </a:ext>
            </a:extLst>
          </p:cNvPr>
          <p:cNvSpPr txBox="1"/>
          <p:nvPr/>
        </p:nvSpPr>
        <p:spPr>
          <a:xfrm>
            <a:off x="294261" y="754053"/>
            <a:ext cx="6094378" cy="369332"/>
          </a:xfrm>
          <a:prstGeom prst="rect">
            <a:avLst/>
          </a:prstGeom>
          <a:noFill/>
        </p:spPr>
        <p:txBody>
          <a:bodyPr wrap="square">
            <a:spAutoFit/>
          </a:bodyPr>
          <a:lstStyle/>
          <a:p>
            <a:r>
              <a:rPr lang="en-GB"/>
              <a:t>Model-4: stabilized downsizing model</a:t>
            </a:r>
            <a:endParaRPr lang="en-GB" dirty="0"/>
          </a:p>
        </p:txBody>
      </p:sp>
      <p:sp>
        <p:nvSpPr>
          <p:cNvPr id="9" name="TextBox 8">
            <a:extLst>
              <a:ext uri="{FF2B5EF4-FFF2-40B4-BE49-F238E27FC236}">
                <a16:creationId xmlns:a16="http://schemas.microsoft.com/office/drawing/2014/main" id="{9008B2C0-DFB0-6082-2CD5-21BCBEB32A65}"/>
              </a:ext>
            </a:extLst>
          </p:cNvPr>
          <p:cNvSpPr txBox="1"/>
          <p:nvPr/>
        </p:nvSpPr>
        <p:spPr>
          <a:xfrm>
            <a:off x="294261" y="1320443"/>
            <a:ext cx="11906801" cy="646331"/>
          </a:xfrm>
          <a:prstGeom prst="rect">
            <a:avLst/>
          </a:prstGeom>
          <a:noFill/>
        </p:spPr>
        <p:txBody>
          <a:bodyPr wrap="square">
            <a:spAutoFit/>
          </a:bodyPr>
          <a:lstStyle/>
          <a:p>
            <a:r>
              <a:rPr lang="en-GB" dirty="0"/>
              <a:t>The model downsizes the output shape of (None, 40, 640) to become 160 values and then stabilizes its values by applying another LSTM/GRU.</a:t>
            </a:r>
          </a:p>
        </p:txBody>
      </p:sp>
      <p:pic>
        <p:nvPicPr>
          <p:cNvPr id="4098" name="Picture 2" descr="Fig. 7">
            <a:extLst>
              <a:ext uri="{FF2B5EF4-FFF2-40B4-BE49-F238E27FC236}">
                <a16:creationId xmlns:a16="http://schemas.microsoft.com/office/drawing/2014/main" id="{1FB0A69B-F7F4-9F64-B0E9-5D2BAEDDAB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7428" y="1966774"/>
            <a:ext cx="8057143" cy="4745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9598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DFFB9-0337-1996-6D5F-C5F13B1BBE62}"/>
              </a:ext>
            </a:extLst>
          </p:cNvPr>
          <p:cNvSpPr>
            <a:spLocks noGrp="1"/>
          </p:cNvSpPr>
          <p:nvPr>
            <p:ph type="title"/>
          </p:nvPr>
        </p:nvSpPr>
        <p:spPr>
          <a:xfrm>
            <a:off x="401741" y="160889"/>
            <a:ext cx="8702170" cy="665963"/>
          </a:xfrm>
        </p:spPr>
        <p:txBody>
          <a:bodyPr/>
          <a:lstStyle/>
          <a:p>
            <a:r>
              <a:rPr lang="en-GB" sz="2400" dirty="0"/>
              <a:t>Performance assessment</a:t>
            </a:r>
          </a:p>
        </p:txBody>
      </p:sp>
      <p:sp>
        <p:nvSpPr>
          <p:cNvPr id="3" name="Content Placeholder 2">
            <a:extLst>
              <a:ext uri="{FF2B5EF4-FFF2-40B4-BE49-F238E27FC236}">
                <a16:creationId xmlns:a16="http://schemas.microsoft.com/office/drawing/2014/main" id="{0769A25B-197A-CEA7-384A-34D16CA67EE9}"/>
              </a:ext>
            </a:extLst>
          </p:cNvPr>
          <p:cNvSpPr>
            <a:spLocks noGrp="1"/>
          </p:cNvSpPr>
          <p:nvPr>
            <p:ph idx="1"/>
          </p:nvPr>
        </p:nvSpPr>
        <p:spPr>
          <a:xfrm>
            <a:off x="401741" y="973147"/>
            <a:ext cx="11329816" cy="5320649"/>
          </a:xfrm>
        </p:spPr>
        <p:txBody>
          <a:bodyPr/>
          <a:lstStyle/>
          <a:p>
            <a:pPr marL="0" indent="0">
              <a:buNone/>
            </a:pPr>
            <a:r>
              <a:rPr lang="en-GB" dirty="0"/>
              <a:t>The function used to evaluate the performance model is the loss error function or the difference between the actual and predictive of the response/label values.</a:t>
            </a:r>
          </a:p>
        </p:txBody>
      </p:sp>
      <p:pic>
        <p:nvPicPr>
          <p:cNvPr id="12" name="Picture 11">
            <a:extLst>
              <a:ext uri="{FF2B5EF4-FFF2-40B4-BE49-F238E27FC236}">
                <a16:creationId xmlns:a16="http://schemas.microsoft.com/office/drawing/2014/main" id="{D39053C4-AC2E-927F-F84A-2897265B06F6}"/>
              </a:ext>
            </a:extLst>
          </p:cNvPr>
          <p:cNvPicPr>
            <a:picLocks noChangeAspect="1"/>
          </p:cNvPicPr>
          <p:nvPr/>
        </p:nvPicPr>
        <p:blipFill>
          <a:blip r:embed="rId2"/>
          <a:srcRect l="18032" t="38511" r="60660" b="14965"/>
          <a:stretch/>
        </p:blipFill>
        <p:spPr>
          <a:xfrm>
            <a:off x="557376" y="1798548"/>
            <a:ext cx="5616441" cy="3448882"/>
          </a:xfrm>
          <a:prstGeom prst="rect">
            <a:avLst/>
          </a:prstGeom>
        </p:spPr>
      </p:pic>
      <p:sp>
        <p:nvSpPr>
          <p:cNvPr id="13" name="TextBox 12">
            <a:extLst>
              <a:ext uri="{FF2B5EF4-FFF2-40B4-BE49-F238E27FC236}">
                <a16:creationId xmlns:a16="http://schemas.microsoft.com/office/drawing/2014/main" id="{2289F163-33FA-5557-26CB-6901763A84EF}"/>
              </a:ext>
            </a:extLst>
          </p:cNvPr>
          <p:cNvSpPr txBox="1"/>
          <p:nvPr/>
        </p:nvSpPr>
        <p:spPr>
          <a:xfrm>
            <a:off x="6478618" y="1925959"/>
            <a:ext cx="5027582" cy="1477328"/>
          </a:xfrm>
          <a:prstGeom prst="rect">
            <a:avLst/>
          </a:prstGeom>
          <a:noFill/>
        </p:spPr>
        <p:txBody>
          <a:bodyPr wrap="square" rtlCol="0">
            <a:spAutoFit/>
          </a:bodyPr>
          <a:lstStyle/>
          <a:p>
            <a:r>
              <a:rPr lang="en-GB" dirty="0"/>
              <a:t>The loss function in this paper uses Mean Absolute Percentage Error (MAPE), Rooted Mean Square Percentage Error (RMSPE), and Rooted Mean Dimensional Percentage Error (RMDPE)</a:t>
            </a:r>
          </a:p>
        </p:txBody>
      </p:sp>
      <p:sp>
        <p:nvSpPr>
          <p:cNvPr id="17" name="TextBox 16">
            <a:extLst>
              <a:ext uri="{FF2B5EF4-FFF2-40B4-BE49-F238E27FC236}">
                <a16:creationId xmlns:a16="http://schemas.microsoft.com/office/drawing/2014/main" id="{6DEC9349-9B38-C823-3374-09B3A585BD94}"/>
              </a:ext>
            </a:extLst>
          </p:cNvPr>
          <p:cNvSpPr txBox="1"/>
          <p:nvPr/>
        </p:nvSpPr>
        <p:spPr>
          <a:xfrm>
            <a:off x="6478618" y="3522989"/>
            <a:ext cx="5616441" cy="1015663"/>
          </a:xfrm>
          <a:prstGeom prst="rect">
            <a:avLst/>
          </a:prstGeom>
          <a:noFill/>
        </p:spPr>
        <p:txBody>
          <a:bodyPr wrap="square">
            <a:spAutoFit/>
          </a:bodyPr>
          <a:lstStyle/>
          <a:p>
            <a:r>
              <a:rPr lang="en-GB" sz="2000" dirty="0"/>
              <a:t>where n, </a:t>
            </a:r>
            <a:r>
              <a:rPr lang="en-GB" sz="2000" dirty="0" err="1"/>
              <a:t>yi</a:t>
            </a:r>
            <a:r>
              <a:rPr lang="en-GB" sz="2000" dirty="0"/>
              <a:t> and </a:t>
            </a:r>
            <a:r>
              <a:rPr lang="en-GB" sz="2000" dirty="0" err="1"/>
              <a:t>yˆi</a:t>
            </a:r>
            <a:r>
              <a:rPr lang="en-GB" sz="2000" dirty="0"/>
              <a:t> are the number of data, the actual and prediction of the </a:t>
            </a:r>
            <a:r>
              <a:rPr lang="en-GB" sz="2000" dirty="0" err="1"/>
              <a:t>i</a:t>
            </a:r>
            <a:r>
              <a:rPr lang="en-GB" sz="2000" baseline="30000" dirty="0" err="1"/>
              <a:t>th</a:t>
            </a:r>
            <a:r>
              <a:rPr lang="en-GB" sz="2000" dirty="0"/>
              <a:t>  data,</a:t>
            </a:r>
          </a:p>
          <a:p>
            <a:r>
              <a:rPr lang="en-GB" sz="2000" dirty="0"/>
              <a:t>respectively. </a:t>
            </a:r>
          </a:p>
        </p:txBody>
      </p:sp>
      <p:sp>
        <p:nvSpPr>
          <p:cNvPr id="19" name="TextBox 18">
            <a:extLst>
              <a:ext uri="{FF2B5EF4-FFF2-40B4-BE49-F238E27FC236}">
                <a16:creationId xmlns:a16="http://schemas.microsoft.com/office/drawing/2014/main" id="{79AA8C28-4335-6A27-2B68-6125300B8F0C}"/>
              </a:ext>
            </a:extLst>
          </p:cNvPr>
          <p:cNvSpPr txBox="1"/>
          <p:nvPr/>
        </p:nvSpPr>
        <p:spPr>
          <a:xfrm>
            <a:off x="460442" y="5284688"/>
            <a:ext cx="11502957" cy="1200329"/>
          </a:xfrm>
          <a:prstGeom prst="rect">
            <a:avLst/>
          </a:prstGeom>
          <a:noFill/>
        </p:spPr>
        <p:txBody>
          <a:bodyPr wrap="square">
            <a:spAutoFit/>
          </a:bodyPr>
          <a:lstStyle/>
          <a:p>
            <a:r>
              <a:rPr lang="en-GB" dirty="0"/>
              <a:t>MAPE represents the upper limit of the accuracy model, RMDPE represents the lower limit of the accuracy model that can be meant as the lowest risk percentage that can be achieved using the forecasting model and RMDPE is generated from the normalized </a:t>
            </a:r>
            <a:r>
              <a:rPr lang="en-GB" dirty="0" err="1"/>
              <a:t>Minkowski</a:t>
            </a:r>
            <a:r>
              <a:rPr lang="en-GB" dirty="0"/>
              <a:t> distance, resulting in the furthest distance from the actual value</a:t>
            </a:r>
          </a:p>
        </p:txBody>
      </p:sp>
    </p:spTree>
    <p:extLst>
      <p:ext uri="{BB962C8B-B14F-4D97-AF65-F5344CB8AC3E}">
        <p14:creationId xmlns:p14="http://schemas.microsoft.com/office/powerpoint/2010/main" val="2702768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EE5B7-EEED-959C-2E54-F477C632AB82}"/>
              </a:ext>
            </a:extLst>
          </p:cNvPr>
          <p:cNvSpPr>
            <a:spLocks noGrp="1"/>
          </p:cNvSpPr>
          <p:nvPr>
            <p:ph type="title"/>
          </p:nvPr>
        </p:nvSpPr>
        <p:spPr>
          <a:xfrm>
            <a:off x="379411" y="186018"/>
            <a:ext cx="9393239" cy="709332"/>
          </a:xfrm>
        </p:spPr>
        <p:txBody>
          <a:bodyPr/>
          <a:lstStyle/>
          <a:p>
            <a:r>
              <a:rPr lang="en-GB" sz="2800" dirty="0"/>
              <a:t>Results</a:t>
            </a:r>
          </a:p>
        </p:txBody>
      </p:sp>
      <p:sp>
        <p:nvSpPr>
          <p:cNvPr id="3" name="Content Placeholder 2">
            <a:extLst>
              <a:ext uri="{FF2B5EF4-FFF2-40B4-BE49-F238E27FC236}">
                <a16:creationId xmlns:a16="http://schemas.microsoft.com/office/drawing/2014/main" id="{89DBB391-7852-098A-9D81-8F432D69A5FB}"/>
              </a:ext>
            </a:extLst>
          </p:cNvPr>
          <p:cNvSpPr>
            <a:spLocks noGrp="1"/>
          </p:cNvSpPr>
          <p:nvPr>
            <p:ph idx="1"/>
          </p:nvPr>
        </p:nvSpPr>
        <p:spPr>
          <a:xfrm>
            <a:off x="379411" y="1066800"/>
            <a:ext cx="11517313" cy="5391150"/>
          </a:xfrm>
        </p:spPr>
        <p:txBody>
          <a:bodyPr/>
          <a:lstStyle/>
          <a:p>
            <a:pPr marL="0" indent="0">
              <a:buNone/>
            </a:pPr>
            <a:r>
              <a:rPr lang="en-GB" dirty="0"/>
              <a:t>There were four companies considered as they were believed to represent the same technical price behaviour, in the higher stock group are AMZN and GOOGL and in the lower were BLL and QCOM. The data was normalised using the min-max normalisation method to avoid the influence of the dominant pattern of stock price behaviour that significantly affects smaller stocks.</a:t>
            </a:r>
          </a:p>
          <a:p>
            <a:pPr marL="0" indent="0">
              <a:buNone/>
            </a:pPr>
            <a:r>
              <a:rPr lang="en-GB" dirty="0"/>
              <a:t>The min-max method was used to guarantee that all the stock price values would operate on the same scale, a value range from 0 to 1.</a:t>
            </a:r>
          </a:p>
        </p:txBody>
      </p:sp>
      <p:pic>
        <p:nvPicPr>
          <p:cNvPr id="4" name="Picture 3">
            <a:extLst>
              <a:ext uri="{FF2B5EF4-FFF2-40B4-BE49-F238E27FC236}">
                <a16:creationId xmlns:a16="http://schemas.microsoft.com/office/drawing/2014/main" id="{1A2AE9CF-06DB-BEA1-C848-D0EAD7FF8079}"/>
              </a:ext>
            </a:extLst>
          </p:cNvPr>
          <p:cNvPicPr>
            <a:picLocks noChangeAspect="1"/>
          </p:cNvPicPr>
          <p:nvPr/>
        </p:nvPicPr>
        <p:blipFill>
          <a:blip r:embed="rId2"/>
          <a:stretch>
            <a:fillRect/>
          </a:stretch>
        </p:blipFill>
        <p:spPr>
          <a:xfrm>
            <a:off x="379411" y="3505200"/>
            <a:ext cx="5431668" cy="3124200"/>
          </a:xfrm>
          <a:prstGeom prst="rect">
            <a:avLst/>
          </a:prstGeom>
        </p:spPr>
      </p:pic>
      <p:pic>
        <p:nvPicPr>
          <p:cNvPr id="5" name="Picture 4">
            <a:extLst>
              <a:ext uri="{FF2B5EF4-FFF2-40B4-BE49-F238E27FC236}">
                <a16:creationId xmlns:a16="http://schemas.microsoft.com/office/drawing/2014/main" id="{62405946-9854-8AEC-5960-CB02EE362588}"/>
              </a:ext>
            </a:extLst>
          </p:cNvPr>
          <p:cNvPicPr>
            <a:picLocks noChangeAspect="1"/>
          </p:cNvPicPr>
          <p:nvPr/>
        </p:nvPicPr>
        <p:blipFill>
          <a:blip r:embed="rId3"/>
          <a:stretch>
            <a:fillRect/>
          </a:stretch>
        </p:blipFill>
        <p:spPr>
          <a:xfrm>
            <a:off x="6263064" y="3483518"/>
            <a:ext cx="5243136" cy="3145882"/>
          </a:xfrm>
          <a:prstGeom prst="rect">
            <a:avLst/>
          </a:prstGeom>
        </p:spPr>
      </p:pic>
    </p:spTree>
    <p:extLst>
      <p:ext uri="{BB962C8B-B14F-4D97-AF65-F5344CB8AC3E}">
        <p14:creationId xmlns:p14="http://schemas.microsoft.com/office/powerpoint/2010/main" val="2553237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B3AE106-5FFE-1BFC-8FF9-CB5D5DDA9C7F}"/>
              </a:ext>
            </a:extLst>
          </p:cNvPr>
          <p:cNvSpPr txBox="1"/>
          <p:nvPr/>
        </p:nvSpPr>
        <p:spPr>
          <a:xfrm>
            <a:off x="323849" y="315010"/>
            <a:ext cx="10058401" cy="923330"/>
          </a:xfrm>
          <a:prstGeom prst="rect">
            <a:avLst/>
          </a:prstGeom>
          <a:noFill/>
        </p:spPr>
        <p:txBody>
          <a:bodyPr wrap="square">
            <a:spAutoFit/>
          </a:bodyPr>
          <a:lstStyle/>
          <a:p>
            <a:r>
              <a:rPr lang="en-GB" dirty="0"/>
              <a:t>The data is then segmented. Segmentation is the process of separating and grouping data with a predicted value in this case the 41</a:t>
            </a:r>
            <a:r>
              <a:rPr lang="en-GB" baseline="30000" dirty="0"/>
              <a:t>st</a:t>
            </a:r>
            <a:r>
              <a:rPr lang="en-GB" dirty="0"/>
              <a:t> as the forecast. The data is grouped into many timestep data with sizes of 40 historically ordered data.</a:t>
            </a:r>
          </a:p>
        </p:txBody>
      </p:sp>
      <p:pic>
        <p:nvPicPr>
          <p:cNvPr id="8" name="Picture 7">
            <a:extLst>
              <a:ext uri="{FF2B5EF4-FFF2-40B4-BE49-F238E27FC236}">
                <a16:creationId xmlns:a16="http://schemas.microsoft.com/office/drawing/2014/main" id="{F555C022-4E57-27EC-8452-CFEC9F48F2E4}"/>
              </a:ext>
            </a:extLst>
          </p:cNvPr>
          <p:cNvPicPr>
            <a:picLocks noChangeAspect="1"/>
          </p:cNvPicPr>
          <p:nvPr/>
        </p:nvPicPr>
        <p:blipFill>
          <a:blip r:embed="rId2"/>
          <a:stretch>
            <a:fillRect/>
          </a:stretch>
        </p:blipFill>
        <p:spPr>
          <a:xfrm>
            <a:off x="267434" y="2327643"/>
            <a:ext cx="5172076" cy="921158"/>
          </a:xfrm>
          <a:prstGeom prst="rect">
            <a:avLst/>
          </a:prstGeom>
        </p:spPr>
      </p:pic>
      <p:sp>
        <p:nvSpPr>
          <p:cNvPr id="9" name="TextBox 8">
            <a:extLst>
              <a:ext uri="{FF2B5EF4-FFF2-40B4-BE49-F238E27FC236}">
                <a16:creationId xmlns:a16="http://schemas.microsoft.com/office/drawing/2014/main" id="{6573BB3E-453D-F773-A31B-73EB9BF6855E}"/>
              </a:ext>
            </a:extLst>
          </p:cNvPr>
          <p:cNvSpPr txBox="1"/>
          <p:nvPr/>
        </p:nvSpPr>
        <p:spPr>
          <a:xfrm>
            <a:off x="267433" y="1958311"/>
            <a:ext cx="3666388" cy="369332"/>
          </a:xfrm>
          <a:prstGeom prst="rect">
            <a:avLst/>
          </a:prstGeom>
          <a:noFill/>
        </p:spPr>
        <p:txBody>
          <a:bodyPr wrap="none" rtlCol="0">
            <a:spAutoFit/>
          </a:bodyPr>
          <a:lstStyle/>
          <a:p>
            <a:r>
              <a:rPr lang="en-GB" dirty="0"/>
              <a:t>Illustration of the data segment</a:t>
            </a:r>
          </a:p>
        </p:txBody>
      </p:sp>
      <p:sp>
        <p:nvSpPr>
          <p:cNvPr id="13" name="TextBox 12">
            <a:extLst>
              <a:ext uri="{FF2B5EF4-FFF2-40B4-BE49-F238E27FC236}">
                <a16:creationId xmlns:a16="http://schemas.microsoft.com/office/drawing/2014/main" id="{C0B0AE73-1915-AD4C-DB42-6181C1AB2C77}"/>
              </a:ext>
            </a:extLst>
          </p:cNvPr>
          <p:cNvSpPr txBox="1"/>
          <p:nvPr/>
        </p:nvSpPr>
        <p:spPr>
          <a:xfrm>
            <a:off x="323847" y="3804709"/>
            <a:ext cx="4691799" cy="2031325"/>
          </a:xfrm>
          <a:prstGeom prst="rect">
            <a:avLst/>
          </a:prstGeom>
          <a:noFill/>
        </p:spPr>
        <p:txBody>
          <a:bodyPr wrap="square">
            <a:spAutoFit/>
          </a:bodyPr>
          <a:lstStyle/>
          <a:p>
            <a:r>
              <a:rPr lang="en-GB" dirty="0"/>
              <a:t>The data was then divided into training and testing data 80% to 20% respectively. The training data consists of the first 9 years and 9 months of each of the company’s time-series stock price data, and the testing data is the last 2.5 years</a:t>
            </a:r>
          </a:p>
        </p:txBody>
      </p:sp>
      <p:pic>
        <p:nvPicPr>
          <p:cNvPr id="14" name="Picture 13">
            <a:extLst>
              <a:ext uri="{FF2B5EF4-FFF2-40B4-BE49-F238E27FC236}">
                <a16:creationId xmlns:a16="http://schemas.microsoft.com/office/drawing/2014/main" id="{B63FE6ED-A58E-2CD0-DD21-34AE9BADBAC4}"/>
              </a:ext>
            </a:extLst>
          </p:cNvPr>
          <p:cNvPicPr>
            <a:picLocks noChangeAspect="1"/>
          </p:cNvPicPr>
          <p:nvPr/>
        </p:nvPicPr>
        <p:blipFill>
          <a:blip r:embed="rId3"/>
          <a:stretch>
            <a:fillRect/>
          </a:stretch>
        </p:blipFill>
        <p:spPr>
          <a:xfrm>
            <a:off x="5863375" y="2788222"/>
            <a:ext cx="6153148" cy="3754768"/>
          </a:xfrm>
          <a:prstGeom prst="rect">
            <a:avLst/>
          </a:prstGeom>
        </p:spPr>
      </p:pic>
      <p:sp>
        <p:nvSpPr>
          <p:cNvPr id="16" name="TextBox 15">
            <a:extLst>
              <a:ext uri="{FF2B5EF4-FFF2-40B4-BE49-F238E27FC236}">
                <a16:creationId xmlns:a16="http://schemas.microsoft.com/office/drawing/2014/main" id="{36D19C67-DB78-F935-0C50-71662304E5BA}"/>
              </a:ext>
            </a:extLst>
          </p:cNvPr>
          <p:cNvSpPr txBox="1"/>
          <p:nvPr/>
        </p:nvSpPr>
        <p:spPr>
          <a:xfrm>
            <a:off x="5905499" y="2025961"/>
            <a:ext cx="5524497" cy="646331"/>
          </a:xfrm>
          <a:prstGeom prst="rect">
            <a:avLst/>
          </a:prstGeom>
          <a:noFill/>
        </p:spPr>
        <p:txBody>
          <a:bodyPr wrap="square">
            <a:spAutoFit/>
          </a:bodyPr>
          <a:lstStyle/>
          <a:p>
            <a:r>
              <a:rPr lang="en-GB" dirty="0"/>
              <a:t>Trained LSTM and GRU architectural models of four companies</a:t>
            </a:r>
          </a:p>
        </p:txBody>
      </p:sp>
    </p:spTree>
    <p:extLst>
      <p:ext uri="{BB962C8B-B14F-4D97-AF65-F5344CB8AC3E}">
        <p14:creationId xmlns:p14="http://schemas.microsoft.com/office/powerpoint/2010/main" val="1730131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A84419-E1C6-78D7-267B-1AA191E09728}"/>
              </a:ext>
            </a:extLst>
          </p:cNvPr>
          <p:cNvPicPr>
            <a:picLocks noChangeAspect="1"/>
          </p:cNvPicPr>
          <p:nvPr/>
        </p:nvPicPr>
        <p:blipFill>
          <a:blip r:embed="rId2"/>
          <a:srcRect r="49088"/>
          <a:stretch/>
        </p:blipFill>
        <p:spPr>
          <a:xfrm>
            <a:off x="166688" y="1052742"/>
            <a:ext cx="4657726" cy="2500341"/>
          </a:xfrm>
          <a:prstGeom prst="rect">
            <a:avLst/>
          </a:prstGeom>
        </p:spPr>
      </p:pic>
      <p:pic>
        <p:nvPicPr>
          <p:cNvPr id="6" name="Picture 5">
            <a:extLst>
              <a:ext uri="{FF2B5EF4-FFF2-40B4-BE49-F238E27FC236}">
                <a16:creationId xmlns:a16="http://schemas.microsoft.com/office/drawing/2014/main" id="{695D77CD-8759-3D69-9650-EF50DBC39718}"/>
              </a:ext>
            </a:extLst>
          </p:cNvPr>
          <p:cNvPicPr>
            <a:picLocks noChangeAspect="1"/>
          </p:cNvPicPr>
          <p:nvPr/>
        </p:nvPicPr>
        <p:blipFill>
          <a:blip r:embed="rId2"/>
          <a:srcRect l="50000"/>
          <a:stretch/>
        </p:blipFill>
        <p:spPr>
          <a:xfrm>
            <a:off x="166688" y="3667424"/>
            <a:ext cx="4657725" cy="2502513"/>
          </a:xfrm>
          <a:prstGeom prst="rect">
            <a:avLst/>
          </a:prstGeom>
        </p:spPr>
      </p:pic>
      <p:sp>
        <p:nvSpPr>
          <p:cNvPr id="10" name="TextBox 9">
            <a:extLst>
              <a:ext uri="{FF2B5EF4-FFF2-40B4-BE49-F238E27FC236}">
                <a16:creationId xmlns:a16="http://schemas.microsoft.com/office/drawing/2014/main" id="{E26C0472-4B77-C70D-6A03-8CC821F62DB4}"/>
              </a:ext>
            </a:extLst>
          </p:cNvPr>
          <p:cNvSpPr txBox="1"/>
          <p:nvPr/>
        </p:nvSpPr>
        <p:spPr>
          <a:xfrm>
            <a:off x="209551" y="292070"/>
            <a:ext cx="4362449" cy="646331"/>
          </a:xfrm>
          <a:prstGeom prst="rect">
            <a:avLst/>
          </a:prstGeom>
          <a:noFill/>
        </p:spPr>
        <p:txBody>
          <a:bodyPr wrap="square">
            <a:spAutoFit/>
          </a:bodyPr>
          <a:lstStyle/>
          <a:p>
            <a:r>
              <a:rPr lang="en-GB" dirty="0"/>
              <a:t>Visualization graph of LSTM and GRU Trained Accuracy</a:t>
            </a:r>
          </a:p>
        </p:txBody>
      </p:sp>
      <p:sp>
        <p:nvSpPr>
          <p:cNvPr id="12" name="TextBox 11">
            <a:extLst>
              <a:ext uri="{FF2B5EF4-FFF2-40B4-BE49-F238E27FC236}">
                <a16:creationId xmlns:a16="http://schemas.microsoft.com/office/drawing/2014/main" id="{875FECEF-09E7-0D44-4D96-AC6A1710EE75}"/>
              </a:ext>
            </a:extLst>
          </p:cNvPr>
          <p:cNvSpPr txBox="1"/>
          <p:nvPr/>
        </p:nvSpPr>
        <p:spPr>
          <a:xfrm>
            <a:off x="5053013" y="56892"/>
            <a:ext cx="6524626" cy="923330"/>
          </a:xfrm>
          <a:prstGeom prst="rect">
            <a:avLst/>
          </a:prstGeom>
          <a:noFill/>
        </p:spPr>
        <p:txBody>
          <a:bodyPr wrap="square">
            <a:spAutoFit/>
          </a:bodyPr>
          <a:lstStyle/>
          <a:p>
            <a:r>
              <a:rPr lang="en-GB" dirty="0"/>
              <a:t>The figures show the accuracy/validation measurements evaluation of the respective model to training data using the percentage error results of MAPE, RMSPE, and RMSDE</a:t>
            </a:r>
          </a:p>
        </p:txBody>
      </p:sp>
      <p:sp>
        <p:nvSpPr>
          <p:cNvPr id="13" name="TextBox 12">
            <a:extLst>
              <a:ext uri="{FF2B5EF4-FFF2-40B4-BE49-F238E27FC236}">
                <a16:creationId xmlns:a16="http://schemas.microsoft.com/office/drawing/2014/main" id="{C8D448C9-84E1-B017-3EF3-5F9BC3512BA9}"/>
              </a:ext>
            </a:extLst>
          </p:cNvPr>
          <p:cNvSpPr txBox="1"/>
          <p:nvPr/>
        </p:nvSpPr>
        <p:spPr>
          <a:xfrm>
            <a:off x="5053013" y="1011713"/>
            <a:ext cx="6896099" cy="923330"/>
          </a:xfrm>
          <a:prstGeom prst="rect">
            <a:avLst/>
          </a:prstGeom>
          <a:noFill/>
        </p:spPr>
        <p:txBody>
          <a:bodyPr wrap="square" rtlCol="0">
            <a:spAutoFit/>
          </a:bodyPr>
          <a:lstStyle/>
          <a:p>
            <a:r>
              <a:rPr lang="en-GB" dirty="0"/>
              <a:t>The values from the LSTM models don’t show much variance from each other. However, the GRU trained models have better performance in comparison to the LSTM models.</a:t>
            </a:r>
          </a:p>
        </p:txBody>
      </p:sp>
      <p:pic>
        <p:nvPicPr>
          <p:cNvPr id="14" name="Picture 13">
            <a:extLst>
              <a:ext uri="{FF2B5EF4-FFF2-40B4-BE49-F238E27FC236}">
                <a16:creationId xmlns:a16="http://schemas.microsoft.com/office/drawing/2014/main" id="{1ED40264-E53D-0F01-711D-553617AA13A0}"/>
              </a:ext>
            </a:extLst>
          </p:cNvPr>
          <p:cNvPicPr>
            <a:picLocks noChangeAspect="1"/>
          </p:cNvPicPr>
          <p:nvPr/>
        </p:nvPicPr>
        <p:blipFill>
          <a:blip r:embed="rId3"/>
          <a:stretch>
            <a:fillRect/>
          </a:stretch>
        </p:blipFill>
        <p:spPr>
          <a:xfrm>
            <a:off x="5053014" y="2626077"/>
            <a:ext cx="6524625" cy="4067175"/>
          </a:xfrm>
          <a:prstGeom prst="rect">
            <a:avLst/>
          </a:prstGeom>
        </p:spPr>
      </p:pic>
      <p:sp>
        <p:nvSpPr>
          <p:cNvPr id="16" name="TextBox 15">
            <a:extLst>
              <a:ext uri="{FF2B5EF4-FFF2-40B4-BE49-F238E27FC236}">
                <a16:creationId xmlns:a16="http://schemas.microsoft.com/office/drawing/2014/main" id="{618811D6-0CD8-BAD2-A5BC-639E53C0C490}"/>
              </a:ext>
            </a:extLst>
          </p:cNvPr>
          <p:cNvSpPr txBox="1"/>
          <p:nvPr/>
        </p:nvSpPr>
        <p:spPr>
          <a:xfrm>
            <a:off x="4943474" y="1979746"/>
            <a:ext cx="6524625" cy="646331"/>
          </a:xfrm>
          <a:prstGeom prst="rect">
            <a:avLst/>
          </a:prstGeom>
          <a:noFill/>
        </p:spPr>
        <p:txBody>
          <a:bodyPr wrap="square">
            <a:spAutoFit/>
          </a:bodyPr>
          <a:lstStyle/>
          <a:p>
            <a:r>
              <a:rPr lang="en-GB" dirty="0"/>
              <a:t>Validation LSTM and GRU architectural models of four companies</a:t>
            </a:r>
          </a:p>
        </p:txBody>
      </p:sp>
    </p:spTree>
    <p:extLst>
      <p:ext uri="{BB962C8B-B14F-4D97-AF65-F5344CB8AC3E}">
        <p14:creationId xmlns:p14="http://schemas.microsoft.com/office/powerpoint/2010/main" val="3831482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05E631-1CEE-8858-CE04-A47D4B8E2628}"/>
              </a:ext>
            </a:extLst>
          </p:cNvPr>
          <p:cNvPicPr>
            <a:picLocks noChangeAspect="1"/>
          </p:cNvPicPr>
          <p:nvPr/>
        </p:nvPicPr>
        <p:blipFill>
          <a:blip r:embed="rId2"/>
          <a:stretch>
            <a:fillRect/>
          </a:stretch>
        </p:blipFill>
        <p:spPr>
          <a:xfrm>
            <a:off x="95250" y="537300"/>
            <a:ext cx="6000750" cy="2792722"/>
          </a:xfrm>
          <a:prstGeom prst="rect">
            <a:avLst/>
          </a:prstGeom>
        </p:spPr>
      </p:pic>
      <p:pic>
        <p:nvPicPr>
          <p:cNvPr id="5" name="Picture 4">
            <a:extLst>
              <a:ext uri="{FF2B5EF4-FFF2-40B4-BE49-F238E27FC236}">
                <a16:creationId xmlns:a16="http://schemas.microsoft.com/office/drawing/2014/main" id="{68AFF950-1EA8-C75B-58B6-65D831C30104}"/>
              </a:ext>
            </a:extLst>
          </p:cNvPr>
          <p:cNvPicPr>
            <a:picLocks noChangeAspect="1"/>
          </p:cNvPicPr>
          <p:nvPr/>
        </p:nvPicPr>
        <p:blipFill>
          <a:blip r:embed="rId3"/>
          <a:stretch>
            <a:fillRect/>
          </a:stretch>
        </p:blipFill>
        <p:spPr>
          <a:xfrm>
            <a:off x="95250" y="3838777"/>
            <a:ext cx="6000750" cy="2809673"/>
          </a:xfrm>
          <a:prstGeom prst="rect">
            <a:avLst/>
          </a:prstGeom>
        </p:spPr>
      </p:pic>
      <p:sp>
        <p:nvSpPr>
          <p:cNvPr id="7" name="TextBox 6">
            <a:extLst>
              <a:ext uri="{FF2B5EF4-FFF2-40B4-BE49-F238E27FC236}">
                <a16:creationId xmlns:a16="http://schemas.microsoft.com/office/drawing/2014/main" id="{E41271F4-B98C-0A7C-F27C-61EB0E2FFC81}"/>
              </a:ext>
            </a:extLst>
          </p:cNvPr>
          <p:cNvSpPr txBox="1"/>
          <p:nvPr/>
        </p:nvSpPr>
        <p:spPr>
          <a:xfrm>
            <a:off x="47625" y="3429000"/>
            <a:ext cx="6096000" cy="369332"/>
          </a:xfrm>
          <a:prstGeom prst="rect">
            <a:avLst/>
          </a:prstGeom>
          <a:noFill/>
        </p:spPr>
        <p:txBody>
          <a:bodyPr wrap="square">
            <a:spAutoFit/>
          </a:bodyPr>
          <a:lstStyle/>
          <a:p>
            <a:r>
              <a:rPr lang="en-GB" dirty="0"/>
              <a:t>Boxplot Whisker for LSTM and GRU validation mode</a:t>
            </a:r>
          </a:p>
        </p:txBody>
      </p:sp>
      <p:sp>
        <p:nvSpPr>
          <p:cNvPr id="9" name="TextBox 8">
            <a:extLst>
              <a:ext uri="{FF2B5EF4-FFF2-40B4-BE49-F238E27FC236}">
                <a16:creationId xmlns:a16="http://schemas.microsoft.com/office/drawing/2014/main" id="{4C2D1FD7-6646-CB2D-6ABA-D277380B08F3}"/>
              </a:ext>
            </a:extLst>
          </p:cNvPr>
          <p:cNvSpPr txBox="1"/>
          <p:nvPr/>
        </p:nvSpPr>
        <p:spPr>
          <a:xfrm>
            <a:off x="0" y="144055"/>
            <a:ext cx="6096000" cy="369332"/>
          </a:xfrm>
          <a:prstGeom prst="rect">
            <a:avLst/>
          </a:prstGeom>
          <a:noFill/>
        </p:spPr>
        <p:txBody>
          <a:bodyPr wrap="square">
            <a:spAutoFit/>
          </a:bodyPr>
          <a:lstStyle/>
          <a:p>
            <a:r>
              <a:rPr lang="en-GB" dirty="0"/>
              <a:t>Boxplot Whisker for LSTM and GRU trained model</a:t>
            </a:r>
          </a:p>
        </p:txBody>
      </p:sp>
      <p:sp>
        <p:nvSpPr>
          <p:cNvPr id="13" name="TextBox 12">
            <a:extLst>
              <a:ext uri="{FF2B5EF4-FFF2-40B4-BE49-F238E27FC236}">
                <a16:creationId xmlns:a16="http://schemas.microsoft.com/office/drawing/2014/main" id="{69C7D95A-4844-6603-0155-86488B7F0967}"/>
              </a:ext>
            </a:extLst>
          </p:cNvPr>
          <p:cNvSpPr txBox="1"/>
          <p:nvPr/>
        </p:nvSpPr>
        <p:spPr>
          <a:xfrm>
            <a:off x="6143625" y="1133471"/>
            <a:ext cx="6119812" cy="1200329"/>
          </a:xfrm>
          <a:prstGeom prst="rect">
            <a:avLst/>
          </a:prstGeom>
          <a:noFill/>
        </p:spPr>
        <p:txBody>
          <a:bodyPr wrap="square">
            <a:spAutoFit/>
          </a:bodyPr>
          <a:lstStyle/>
          <a:p>
            <a:r>
              <a:rPr lang="en-GB" dirty="0"/>
              <a:t>These are Boxplot-Whiskers for the accuracy distribution pattern of MAPE, RMSPE, and RMDPE for each LSTM and GRU training and validation models architecture for all companies.</a:t>
            </a:r>
          </a:p>
        </p:txBody>
      </p:sp>
      <p:pic>
        <p:nvPicPr>
          <p:cNvPr id="15" name="Picture 14">
            <a:extLst>
              <a:ext uri="{FF2B5EF4-FFF2-40B4-BE49-F238E27FC236}">
                <a16:creationId xmlns:a16="http://schemas.microsoft.com/office/drawing/2014/main" id="{6B4B6D70-26DD-5390-B4FD-00CB1D654503}"/>
              </a:ext>
            </a:extLst>
          </p:cNvPr>
          <p:cNvPicPr>
            <a:picLocks noChangeAspect="1"/>
          </p:cNvPicPr>
          <p:nvPr/>
        </p:nvPicPr>
        <p:blipFill>
          <a:blip r:embed="rId4"/>
          <a:srcRect l="13906" t="27221" r="56484" b="9445"/>
          <a:stretch/>
        </p:blipFill>
        <p:spPr>
          <a:xfrm>
            <a:off x="6238875" y="3086301"/>
            <a:ext cx="5778791" cy="3476423"/>
          </a:xfrm>
          <a:prstGeom prst="rect">
            <a:avLst/>
          </a:prstGeom>
        </p:spPr>
      </p:pic>
    </p:spTree>
    <p:extLst>
      <p:ext uri="{BB962C8B-B14F-4D97-AF65-F5344CB8AC3E}">
        <p14:creationId xmlns:p14="http://schemas.microsoft.com/office/powerpoint/2010/main" val="554356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A1EA0-2AEE-8AA8-A061-F452EEC212FA}"/>
              </a:ext>
            </a:extLst>
          </p:cNvPr>
          <p:cNvSpPr>
            <a:spLocks noGrp="1"/>
          </p:cNvSpPr>
          <p:nvPr>
            <p:ph type="title"/>
          </p:nvPr>
        </p:nvSpPr>
        <p:spPr>
          <a:xfrm>
            <a:off x="217486" y="157443"/>
            <a:ext cx="9404723" cy="1400530"/>
          </a:xfrm>
        </p:spPr>
        <p:txBody>
          <a:bodyPr/>
          <a:lstStyle/>
          <a:p>
            <a:r>
              <a:rPr lang="en-GB" sz="2800" dirty="0"/>
              <a:t>Conclusion</a:t>
            </a:r>
          </a:p>
        </p:txBody>
      </p:sp>
      <p:sp>
        <p:nvSpPr>
          <p:cNvPr id="3" name="Content Placeholder 2">
            <a:extLst>
              <a:ext uri="{FF2B5EF4-FFF2-40B4-BE49-F238E27FC236}">
                <a16:creationId xmlns:a16="http://schemas.microsoft.com/office/drawing/2014/main" id="{EE807BA5-7968-C2E1-5459-BD5901F21980}"/>
              </a:ext>
            </a:extLst>
          </p:cNvPr>
          <p:cNvSpPr>
            <a:spLocks noGrp="1"/>
          </p:cNvSpPr>
          <p:nvPr>
            <p:ph idx="1"/>
          </p:nvPr>
        </p:nvSpPr>
        <p:spPr>
          <a:xfrm>
            <a:off x="447676" y="1114426"/>
            <a:ext cx="9602178" cy="5133974"/>
          </a:xfrm>
        </p:spPr>
        <p:txBody>
          <a:bodyPr/>
          <a:lstStyle/>
          <a:p>
            <a:r>
              <a:rPr lang="en-GB" dirty="0"/>
              <a:t>The technique of combining LSTM and GRU models with four neural network block architectures works successfully</a:t>
            </a:r>
          </a:p>
          <a:p>
            <a:r>
              <a:rPr lang="en-GB" dirty="0"/>
              <a:t>The experimental results for training data, GRU Model-1 provides the highest accuracy for the three metrics, i.e., 98.48% (MAPE), 97.98% (RMSPE), and 90.73% (RMDPE).</a:t>
            </a:r>
          </a:p>
          <a:p>
            <a:r>
              <a:rPr lang="en-GB" dirty="0"/>
              <a:t>Whereas the validation results of the testing data, GRU Model-1 has the highest accuracy 97.37% (MAPE) and 96.60% (RMSPE), and GRU Model-2 yielded 87.19%</a:t>
            </a:r>
          </a:p>
          <a:p>
            <a:pPr marL="0" indent="0">
              <a:buNone/>
            </a:pPr>
            <a:endParaRPr lang="en-GB"/>
          </a:p>
          <a:p>
            <a:pPr marL="0" indent="0">
              <a:buNone/>
            </a:pPr>
            <a:r>
              <a:rPr lang="en-GB"/>
              <a:t>However</a:t>
            </a:r>
            <a:r>
              <a:rPr lang="en-GB" dirty="0"/>
              <a:t>, the boxplot whisker results indicate that the LSTM models have a higher consistency regarding accuracy, making them more consistent or convergent to their accuracy values.</a:t>
            </a:r>
          </a:p>
        </p:txBody>
      </p:sp>
    </p:spTree>
    <p:extLst>
      <p:ext uri="{BB962C8B-B14F-4D97-AF65-F5344CB8AC3E}">
        <p14:creationId xmlns:p14="http://schemas.microsoft.com/office/powerpoint/2010/main" val="3576676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F6D68-2DA7-9B98-5F4E-02A82FBB7AD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B24566-162B-23B5-D3BD-54004D247945}"/>
              </a:ext>
            </a:extLst>
          </p:cNvPr>
          <p:cNvSpPr>
            <a:spLocks noGrp="1"/>
          </p:cNvSpPr>
          <p:nvPr>
            <p:ph idx="1"/>
          </p:nvPr>
        </p:nvSpPr>
        <p:spPr>
          <a:xfrm>
            <a:off x="838200" y="1523721"/>
            <a:ext cx="10515600" cy="4864998"/>
          </a:xfrm>
        </p:spPr>
        <p:txBody>
          <a:bodyPr/>
          <a:lstStyle/>
          <a:p>
            <a:pPr marL="0" indent="0">
              <a:buNone/>
            </a:pPr>
            <a:r>
              <a:rPr lang="en-GB" dirty="0"/>
              <a:t>This research paper details the use of deep learning technologies to improve predictive forecasting techniques which have yielded low-accurate results in previous studies. “This paper proposes eight new architectural models for stock price forecasting by identifying joint movement patterns in the stock market”.</a:t>
            </a:r>
          </a:p>
          <a:p>
            <a:pPr marL="0" indent="0">
              <a:buNone/>
            </a:pPr>
            <a:r>
              <a:rPr lang="en-GB" dirty="0"/>
              <a:t>The technique combines the Long Short-term Memory (LSTM) and Gated Recurrent Units (GRU) models with four neural network block architectures. A direct model, a downsizing model, a tuned down model, and a stabilised downsizing model.</a:t>
            </a:r>
          </a:p>
          <a:p>
            <a:pPr marL="0" indent="0">
              <a:buNone/>
            </a:pPr>
            <a:r>
              <a:rPr lang="en-GB" dirty="0"/>
              <a:t>The architectural models are then evaluated using three accuracy measures obtained from the loss function. Mean Absolute Percentage Error (MAPE), Root Mean Squared Percentage Error (RMSPE) and Rooted Mean Dimensional Percentage Error (RMDPE). They represent lower, true and higher accuracy</a:t>
            </a:r>
          </a:p>
        </p:txBody>
      </p:sp>
    </p:spTree>
    <p:extLst>
      <p:ext uri="{BB962C8B-B14F-4D97-AF65-F5344CB8AC3E}">
        <p14:creationId xmlns:p14="http://schemas.microsoft.com/office/powerpoint/2010/main" val="3564561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AD5D2-5593-4C0E-85AE-EEC43B9CE6C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C5D9C8-BEB3-A2BA-BF81-C9A5F0342AC4}"/>
              </a:ext>
            </a:extLst>
          </p:cNvPr>
          <p:cNvSpPr>
            <a:spLocks noGrp="1"/>
          </p:cNvSpPr>
          <p:nvPr>
            <p:ph idx="1"/>
          </p:nvPr>
        </p:nvSpPr>
        <p:spPr>
          <a:xfrm>
            <a:off x="139566" y="369332"/>
            <a:ext cx="12052434" cy="6377977"/>
          </a:xfrm>
        </p:spPr>
        <p:txBody>
          <a:bodyPr>
            <a:normAutofit fontScale="25000" lnSpcReduction="20000"/>
          </a:bodyPr>
          <a:lstStyle/>
          <a:p>
            <a:pPr>
              <a:spcBef>
                <a:spcPts val="200"/>
              </a:spcBef>
              <a:buFont typeface="+mj-lt"/>
              <a:buAutoNum type="arabicPeriod"/>
            </a:pPr>
            <a:r>
              <a:rPr lang="en-GB" sz="5600" dirty="0"/>
              <a:t>Chen W, Zhang H, </a:t>
            </a:r>
            <a:r>
              <a:rPr lang="en-GB" sz="5600" dirty="0" err="1"/>
              <a:t>Mehlawat</a:t>
            </a:r>
            <a:r>
              <a:rPr lang="en-GB" sz="5600" dirty="0"/>
              <a:t> MK, Jia L. Mean-variance portfolio optimization using machine learning-based stock price prediction. </a:t>
            </a:r>
            <a:r>
              <a:rPr lang="en-GB" sz="5600" dirty="0" err="1"/>
              <a:t>Appl</a:t>
            </a:r>
            <a:r>
              <a:rPr lang="en-GB" sz="5600" dirty="0"/>
              <a:t> Soft </a:t>
            </a:r>
            <a:r>
              <a:rPr lang="en-GB" sz="5600" dirty="0" err="1"/>
              <a:t>Comput</a:t>
            </a:r>
            <a:r>
              <a:rPr lang="en-GB" sz="5600" dirty="0"/>
              <a:t>. 2021;100:106943.</a:t>
            </a:r>
          </a:p>
          <a:p>
            <a:pPr>
              <a:spcBef>
                <a:spcPts val="200"/>
              </a:spcBef>
              <a:buFont typeface="+mj-lt"/>
              <a:buAutoNum type="arabicPeriod"/>
            </a:pPr>
            <a:r>
              <a:rPr lang="en-GB" sz="5600" dirty="0"/>
              <a:t>Troiano L, Villa EM, </a:t>
            </a:r>
            <a:r>
              <a:rPr lang="en-GB" sz="5600" dirty="0" err="1"/>
              <a:t>Loia</a:t>
            </a:r>
            <a:r>
              <a:rPr lang="en-GB" sz="5600" dirty="0"/>
              <a:t> V. Replicating a trading strategy by means of LSTM for </a:t>
            </a:r>
            <a:r>
              <a:rPr lang="en-GB" sz="5600" dirty="0" err="1"/>
              <a:t>fnancial</a:t>
            </a:r>
            <a:r>
              <a:rPr lang="en-GB" sz="5600" dirty="0"/>
              <a:t> industry applications. IEEE Trans Ind Inf. 2018;14(7):3226–34.</a:t>
            </a:r>
          </a:p>
          <a:p>
            <a:pPr>
              <a:spcBef>
                <a:spcPts val="200"/>
              </a:spcBef>
              <a:buFont typeface="+mj-lt"/>
              <a:buAutoNum type="arabicPeriod"/>
            </a:pPr>
            <a:r>
              <a:rPr lang="en-GB" sz="5600" dirty="0"/>
              <a:t>Suyanto S, </a:t>
            </a:r>
            <a:r>
              <a:rPr lang="en-GB" sz="5600" dirty="0" err="1"/>
              <a:t>Saftri</a:t>
            </a:r>
            <a:r>
              <a:rPr lang="en-GB" sz="5600" dirty="0"/>
              <a:t> J, </a:t>
            </a:r>
            <a:r>
              <a:rPr lang="en-GB" sz="5600" dirty="0" err="1"/>
              <a:t>Adji</a:t>
            </a:r>
            <a:r>
              <a:rPr lang="en-GB" sz="5600" dirty="0"/>
              <a:t> AP. Fundamental and technical factors on stock prices in pharmaceutical and cosmetic companies. </a:t>
            </a:r>
            <a:r>
              <a:rPr lang="en-GB" sz="5600" dirty="0" err="1"/>
              <a:t>Financ</a:t>
            </a:r>
            <a:r>
              <a:rPr lang="en-GB" sz="5600" dirty="0"/>
              <a:t> Account Bus Anal (FABA). 2021;3(1):67–73.</a:t>
            </a:r>
          </a:p>
          <a:p>
            <a:pPr>
              <a:spcBef>
                <a:spcPts val="200"/>
              </a:spcBef>
              <a:buFont typeface="+mj-lt"/>
              <a:buAutoNum type="arabicPeriod"/>
            </a:pPr>
            <a:r>
              <a:rPr lang="en-GB" sz="5600" dirty="0"/>
              <a:t>Srivastava PR, Zhang ZJ, </a:t>
            </a:r>
            <a:r>
              <a:rPr lang="en-GB" sz="5600" dirty="0" err="1"/>
              <a:t>Eachempati</a:t>
            </a:r>
            <a:r>
              <a:rPr lang="en-GB" sz="5600" dirty="0"/>
              <a:t> P. Deep neural network and time series approach for </a:t>
            </a:r>
            <a:r>
              <a:rPr lang="en-GB" sz="5600" dirty="0" err="1"/>
              <a:t>fnance</a:t>
            </a:r>
            <a:r>
              <a:rPr lang="en-GB" sz="5600" dirty="0"/>
              <a:t> systems: predicting the movement of the Indian stock market. J Organ End User </a:t>
            </a:r>
            <a:r>
              <a:rPr lang="en-GB" sz="5600" dirty="0" err="1"/>
              <a:t>Comput</a:t>
            </a:r>
            <a:r>
              <a:rPr lang="en-GB" sz="5600" dirty="0"/>
              <a:t> (JOEUC). 2021;33(5):204–26.</a:t>
            </a:r>
          </a:p>
          <a:p>
            <a:pPr>
              <a:spcBef>
                <a:spcPts val="200"/>
              </a:spcBef>
              <a:buFont typeface="+mj-lt"/>
              <a:buAutoNum type="arabicPeriod"/>
            </a:pPr>
            <a:r>
              <a:rPr lang="en-GB" sz="5600" dirty="0" err="1"/>
              <a:t>Nabipour</a:t>
            </a:r>
            <a:r>
              <a:rPr lang="en-GB" sz="5600" dirty="0"/>
              <a:t> M, et al. Predicting stock market trends using machine learning and deep learning algorithms via continuous and binary data; a comparative analysis. IEEE Access. 2020;8:150199–212.</a:t>
            </a:r>
          </a:p>
          <a:p>
            <a:pPr>
              <a:spcBef>
                <a:spcPts val="200"/>
              </a:spcBef>
              <a:buFont typeface="+mj-lt"/>
              <a:buAutoNum type="arabicPeriod"/>
            </a:pPr>
            <a:r>
              <a:rPr lang="en-GB" sz="5600" dirty="0" err="1"/>
              <a:t>Budiharto</a:t>
            </a:r>
            <a:r>
              <a:rPr lang="en-GB" sz="5600" dirty="0"/>
              <a:t> W. Data science approach to stock prices forecasting in Indonesia during Covid-19 using Long Short-Term Memory (LSTM). J Big Data. 2021;8(1):1–9.</a:t>
            </a:r>
          </a:p>
          <a:p>
            <a:pPr>
              <a:spcBef>
                <a:spcPts val="200"/>
              </a:spcBef>
              <a:buFont typeface="+mj-lt"/>
              <a:buAutoNum type="arabicPeriod"/>
            </a:pPr>
            <a:r>
              <a:rPr lang="en-GB" sz="5600" dirty="0"/>
              <a:t>Zhang Y, Chu G, Shen D. The role of investor attention in predicting stock prices: the long short-term memory networks perspective. </a:t>
            </a:r>
            <a:r>
              <a:rPr lang="en-GB" sz="5600" dirty="0" err="1"/>
              <a:t>Financ</a:t>
            </a:r>
            <a:r>
              <a:rPr lang="en-GB" sz="5600" dirty="0"/>
              <a:t> Res Lett. 2021;38:101484.</a:t>
            </a:r>
          </a:p>
          <a:p>
            <a:pPr>
              <a:spcBef>
                <a:spcPts val="200"/>
              </a:spcBef>
              <a:buFont typeface="+mj-lt"/>
              <a:buAutoNum type="arabicPeriod"/>
            </a:pPr>
            <a:r>
              <a:rPr lang="en-GB" sz="5600" dirty="0"/>
              <a:t>Yan X, et al. Exploring machine learning in stock prediction using LSTM, binary tree, and linear regression algorithms. Int Core J Eng. 2021;7(3):373–7.</a:t>
            </a:r>
          </a:p>
          <a:p>
            <a:pPr>
              <a:spcBef>
                <a:spcPts val="200"/>
              </a:spcBef>
              <a:buFont typeface="+mj-lt"/>
              <a:buAutoNum type="arabicPeriod"/>
            </a:pPr>
            <a:r>
              <a:rPr lang="en-GB" sz="5600" dirty="0"/>
              <a:t>Hansson M. On stock return prediction with LSTM networks. Master Thesis, Lund University 2017.</a:t>
            </a:r>
          </a:p>
          <a:p>
            <a:pPr>
              <a:spcBef>
                <a:spcPts val="200"/>
              </a:spcBef>
              <a:buFont typeface="+mj-lt"/>
              <a:buAutoNum type="arabicPeriod"/>
            </a:pPr>
            <a:r>
              <a:rPr lang="en-GB" sz="5600" dirty="0"/>
              <a:t>Xiao J, Zhu X, Huang C, Yang X, Wen F, Zhong M. A new approach for stock price analysis and prediction based on SSA and SVM. Int J Inf </a:t>
            </a:r>
            <a:r>
              <a:rPr lang="en-GB" sz="5600" dirty="0" err="1"/>
              <a:t>Technol</a:t>
            </a:r>
            <a:r>
              <a:rPr lang="en-GB" sz="5600" dirty="0"/>
              <a:t> </a:t>
            </a:r>
            <a:r>
              <a:rPr lang="en-GB" sz="5600" dirty="0" err="1"/>
              <a:t>Decis</a:t>
            </a:r>
            <a:r>
              <a:rPr lang="en-GB" sz="5600" dirty="0"/>
              <a:t> Mak. 2020;18(1):287–310. </a:t>
            </a:r>
            <a:r>
              <a:rPr lang="en-GB" sz="5600" dirty="0">
                <a:hlinkClick r:id="rId2"/>
              </a:rPr>
              <a:t>https://doi.org/10.1142/S021962201841002X</a:t>
            </a:r>
            <a:r>
              <a:rPr lang="en-GB" sz="5600" dirty="0"/>
              <a:t>. </a:t>
            </a:r>
          </a:p>
          <a:p>
            <a:pPr>
              <a:spcBef>
                <a:spcPts val="200"/>
              </a:spcBef>
              <a:buFont typeface="+mj-lt"/>
              <a:buAutoNum type="arabicPeriod"/>
            </a:pPr>
            <a:r>
              <a:rPr lang="en-GB" sz="5600" dirty="0"/>
              <a:t>Khattak AM, Ullah H, Khalid HA, Habib A, Asghar MZ, </a:t>
            </a:r>
            <a:r>
              <a:rPr lang="en-GB" sz="5600" dirty="0" err="1"/>
              <a:t>Kundi</a:t>
            </a:r>
            <a:r>
              <a:rPr lang="en-GB" sz="5600" dirty="0"/>
              <a:t> FM. Stock market trend prediction using supervised learning. In: Paper presented at the proceedings of the tenth international symposium on information and communication technology 2019. 2019. p. 85-91. </a:t>
            </a:r>
            <a:r>
              <a:rPr lang="en-GB" sz="5600" dirty="0">
                <a:hlinkClick r:id="rId3"/>
              </a:rPr>
              <a:t>https://doi.org/10.1145/3368926.3369680</a:t>
            </a:r>
            <a:r>
              <a:rPr lang="en-GB" sz="5600" dirty="0"/>
              <a:t> </a:t>
            </a:r>
          </a:p>
          <a:p>
            <a:pPr>
              <a:spcBef>
                <a:spcPts val="200"/>
              </a:spcBef>
              <a:buFont typeface="+mj-lt"/>
              <a:buAutoNum type="arabicPeriod"/>
            </a:pPr>
            <a:r>
              <a:rPr lang="en-GB" sz="5600" dirty="0"/>
              <a:t>Sun J, Xiao K, Liu C, Zhou W, Xiong H. Exploiting intra-day patterns for market shock prediction: a machine learning approach. Expert </a:t>
            </a:r>
            <a:r>
              <a:rPr lang="en-GB" sz="5600" dirty="0" err="1"/>
              <a:t>Syst</a:t>
            </a:r>
            <a:r>
              <a:rPr lang="en-GB" sz="5600" dirty="0"/>
              <a:t> Appl. 2019;127:272–81. </a:t>
            </a:r>
            <a:r>
              <a:rPr lang="en-GB" sz="5600" dirty="0">
                <a:hlinkClick r:id="rId4"/>
              </a:rPr>
              <a:t>https://doi.org/10.1016/j.eswa.2019.03.006</a:t>
            </a:r>
            <a:r>
              <a:rPr lang="en-GB" sz="5600" dirty="0"/>
              <a:t>. </a:t>
            </a:r>
          </a:p>
          <a:p>
            <a:pPr>
              <a:spcBef>
                <a:spcPts val="200"/>
              </a:spcBef>
              <a:buFont typeface="+mj-lt"/>
              <a:buAutoNum type="arabicPeriod"/>
            </a:pPr>
            <a:r>
              <a:rPr lang="en-GB" sz="5600" dirty="0"/>
              <a:t>Subasi A, Amir F, </a:t>
            </a:r>
            <a:r>
              <a:rPr lang="en-GB" sz="5600" dirty="0" err="1"/>
              <a:t>Bagedo</a:t>
            </a:r>
            <a:r>
              <a:rPr lang="en-GB" sz="5600" dirty="0"/>
              <a:t> K, Shams A, </a:t>
            </a:r>
            <a:r>
              <a:rPr lang="en-GB" sz="5600" dirty="0" err="1"/>
              <a:t>Sarirete</a:t>
            </a:r>
            <a:r>
              <a:rPr lang="en-GB" sz="5600" dirty="0"/>
              <a:t> A. In: Paper presented at the 18th international learning &amp; technology conference vol 194. 2021. p. 173-179. </a:t>
            </a:r>
            <a:r>
              <a:rPr lang="en-GB" sz="5600" dirty="0">
                <a:hlinkClick r:id="rId5"/>
              </a:rPr>
              <a:t>https://doi.org/10.1016/j.procs.2021.10.071</a:t>
            </a:r>
            <a:r>
              <a:rPr lang="en-GB" sz="5600" dirty="0"/>
              <a:t> </a:t>
            </a:r>
          </a:p>
          <a:p>
            <a:pPr>
              <a:spcBef>
                <a:spcPts val="200"/>
              </a:spcBef>
              <a:buFont typeface="+mj-lt"/>
              <a:buAutoNum type="arabicPeriod"/>
            </a:pPr>
            <a:r>
              <a:rPr lang="en-GB" sz="5600" dirty="0" err="1"/>
              <a:t>Chhajer</a:t>
            </a:r>
            <a:r>
              <a:rPr lang="en-GB" sz="5600" dirty="0"/>
              <a:t> P, Shah M, </a:t>
            </a:r>
            <a:r>
              <a:rPr lang="en-GB" sz="5600" dirty="0" err="1"/>
              <a:t>Kshirsagar</a:t>
            </a:r>
            <a:r>
              <a:rPr lang="en-GB" sz="5600" dirty="0"/>
              <a:t> A. The applications of </a:t>
            </a:r>
            <a:r>
              <a:rPr lang="en-GB" sz="5600" dirty="0" err="1"/>
              <a:t>artifcial</a:t>
            </a:r>
            <a:r>
              <a:rPr lang="en-GB" sz="5600" dirty="0"/>
              <a:t> neural networks, support vector machines, and </a:t>
            </a:r>
            <a:r>
              <a:rPr lang="en-GB" sz="5600" dirty="0" err="1"/>
              <a:t>longshort</a:t>
            </a:r>
            <a:r>
              <a:rPr lang="en-GB" sz="5600" dirty="0"/>
              <a:t> term memory for stock market prediction. </a:t>
            </a:r>
            <a:r>
              <a:rPr lang="en-GB" sz="5600" dirty="0" err="1"/>
              <a:t>Decis</a:t>
            </a:r>
            <a:r>
              <a:rPr lang="en-GB" sz="5600" dirty="0"/>
              <a:t> Anal J. 2021;2:100015. </a:t>
            </a:r>
            <a:r>
              <a:rPr lang="en-GB" sz="5600" dirty="0">
                <a:hlinkClick r:id="rId6"/>
              </a:rPr>
              <a:t>https://doi.org/10.1016/j.dajour.2021</a:t>
            </a:r>
            <a:r>
              <a:rPr lang="en-GB" sz="5600" dirty="0"/>
              <a:t>. 100015.</a:t>
            </a:r>
          </a:p>
          <a:p>
            <a:pPr>
              <a:spcBef>
                <a:spcPts val="200"/>
              </a:spcBef>
              <a:buFont typeface="+mj-lt"/>
              <a:buAutoNum type="arabicPeriod"/>
            </a:pPr>
            <a:r>
              <a:rPr lang="en-GB" sz="5600" dirty="0"/>
              <a:t>Qian F, Chen X. Stock prediction based on </a:t>
            </a:r>
            <a:r>
              <a:rPr lang="en-GB" sz="5600" dirty="0" err="1"/>
              <a:t>lstm</a:t>
            </a:r>
            <a:r>
              <a:rPr lang="en-GB" sz="5600" dirty="0"/>
              <a:t> under </a:t>
            </a:r>
            <a:r>
              <a:rPr lang="en-GB" sz="5600" dirty="0" err="1"/>
              <a:t>diferent</a:t>
            </a:r>
            <a:r>
              <a:rPr lang="en-GB" sz="5600" dirty="0"/>
              <a:t> stability. In: Paper presented at the 2019 IEEE 4</a:t>
            </a:r>
            <a:r>
              <a:rPr lang="en-GB" sz="5600" baseline="30000" dirty="0"/>
              <a:t>th</a:t>
            </a:r>
            <a:r>
              <a:rPr lang="en-GB" sz="5600" dirty="0"/>
              <a:t> international conference on cloud computing and big data analysis (ICCCBDA). 2019. p. 483–486. </a:t>
            </a:r>
            <a:r>
              <a:rPr lang="en-GB" sz="5600" dirty="0">
                <a:hlinkClick r:id="rId7"/>
              </a:rPr>
              <a:t>https://doi.org/10.1109/ICCCBDA.2019.8725709</a:t>
            </a:r>
            <a:r>
              <a:rPr lang="en-GB" sz="5600" dirty="0"/>
              <a:t> </a:t>
            </a:r>
          </a:p>
          <a:p>
            <a:pPr>
              <a:spcBef>
                <a:spcPts val="200"/>
              </a:spcBef>
              <a:buFont typeface="+mj-lt"/>
              <a:buAutoNum type="arabicPeriod"/>
            </a:pPr>
            <a:r>
              <a:rPr lang="en-GB" sz="5600" dirty="0"/>
              <a:t>Yadav A, Jha CK, Sharan A. Optimizing LSTM for time series prediction in Indian stock market. In: Paper presented at the international conference on computational intelligence and data science (ICCIDS), vol 167. 2020. p. 2091-2100. </a:t>
            </a:r>
            <a:r>
              <a:rPr lang="en-GB" sz="5600" dirty="0">
                <a:hlinkClick r:id="rId8"/>
              </a:rPr>
              <a:t>https://doi.org/10.1016/j.procs.2020.03.257</a:t>
            </a:r>
            <a:r>
              <a:rPr lang="en-GB" sz="5600" dirty="0"/>
              <a:t> </a:t>
            </a:r>
          </a:p>
        </p:txBody>
      </p:sp>
      <p:sp>
        <p:nvSpPr>
          <p:cNvPr id="4" name="TextBox 3">
            <a:extLst>
              <a:ext uri="{FF2B5EF4-FFF2-40B4-BE49-F238E27FC236}">
                <a16:creationId xmlns:a16="http://schemas.microsoft.com/office/drawing/2014/main" id="{C15DEDBB-DAB0-24BB-D756-8C725CAAF872}"/>
              </a:ext>
            </a:extLst>
          </p:cNvPr>
          <p:cNvSpPr txBox="1"/>
          <p:nvPr/>
        </p:nvSpPr>
        <p:spPr>
          <a:xfrm>
            <a:off x="139566" y="0"/>
            <a:ext cx="6097604" cy="369332"/>
          </a:xfrm>
          <a:prstGeom prst="rect">
            <a:avLst/>
          </a:prstGeom>
          <a:noFill/>
        </p:spPr>
        <p:txBody>
          <a:bodyPr wrap="square">
            <a:spAutoFit/>
          </a:bodyPr>
          <a:lstStyle/>
          <a:p>
            <a:r>
              <a:rPr lang="en-GB" dirty="0"/>
              <a:t>Reference list </a:t>
            </a:r>
          </a:p>
        </p:txBody>
      </p:sp>
    </p:spTree>
    <p:extLst>
      <p:ext uri="{BB962C8B-B14F-4D97-AF65-F5344CB8AC3E}">
        <p14:creationId xmlns:p14="http://schemas.microsoft.com/office/powerpoint/2010/main" val="93676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EE00C-F106-58FB-16FA-06FE041E3C2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162414-0337-AAB2-4CEB-8FD1AEBBADCF}"/>
              </a:ext>
            </a:extLst>
          </p:cNvPr>
          <p:cNvSpPr>
            <a:spLocks noGrp="1"/>
          </p:cNvSpPr>
          <p:nvPr>
            <p:ph idx="1"/>
          </p:nvPr>
        </p:nvSpPr>
        <p:spPr>
          <a:xfrm>
            <a:off x="144378" y="375176"/>
            <a:ext cx="12047622" cy="6482824"/>
          </a:xfrm>
        </p:spPr>
        <p:txBody>
          <a:bodyPr>
            <a:normAutofit/>
          </a:bodyPr>
          <a:lstStyle/>
          <a:p>
            <a:pPr marL="360000" indent="-360000">
              <a:spcBef>
                <a:spcPts val="200"/>
              </a:spcBef>
              <a:buFont typeface="+mj-lt"/>
              <a:buAutoNum type="arabicPeriod" startAt="17"/>
            </a:pPr>
            <a:r>
              <a:rPr lang="en-GB" sz="1400" dirty="0" err="1"/>
              <a:t>Hajiabotorabi</a:t>
            </a:r>
            <a:r>
              <a:rPr lang="en-GB" sz="1400" dirty="0"/>
              <a:t> Z, Kazemi A, </a:t>
            </a:r>
            <a:r>
              <a:rPr lang="en-GB" sz="1400" dirty="0" err="1"/>
              <a:t>Samavati</a:t>
            </a:r>
            <a:r>
              <a:rPr lang="en-GB" sz="1400" dirty="0"/>
              <a:t> FF, </a:t>
            </a:r>
            <a:r>
              <a:rPr lang="en-GB" sz="1400" dirty="0" err="1"/>
              <a:t>Maalek</a:t>
            </a:r>
            <a:r>
              <a:rPr lang="en-GB" sz="1400" dirty="0"/>
              <a:t> </a:t>
            </a:r>
            <a:r>
              <a:rPr lang="en-GB" sz="1400" dirty="0" err="1"/>
              <a:t>Ghaini</a:t>
            </a:r>
            <a:r>
              <a:rPr lang="en-GB" sz="1400" dirty="0"/>
              <a:t> FM. Improving DWT-RNN model via B-spline wavelet multiresolution to forecast a high-frequency time series. Expert </a:t>
            </a:r>
            <a:r>
              <a:rPr lang="en-GB" sz="1400" dirty="0" err="1"/>
              <a:t>Syst</a:t>
            </a:r>
            <a:r>
              <a:rPr lang="en-GB" sz="1400" dirty="0"/>
              <a:t> Appl. 2019;138:112842. </a:t>
            </a:r>
            <a:r>
              <a:rPr lang="en-GB" sz="1400" dirty="0">
                <a:hlinkClick r:id="rId2"/>
              </a:rPr>
              <a:t>https://doi.org/10.1016/j.eswa.2019.112842</a:t>
            </a:r>
            <a:r>
              <a:rPr lang="en-GB" sz="1400" dirty="0"/>
              <a:t>. </a:t>
            </a:r>
          </a:p>
          <a:p>
            <a:pPr>
              <a:spcBef>
                <a:spcPts val="200"/>
              </a:spcBef>
              <a:buFont typeface="+mj-lt"/>
              <a:buAutoNum type="arabicPeriod" startAt="17"/>
            </a:pPr>
            <a:r>
              <a:rPr lang="en-GB" sz="1400" dirty="0"/>
              <a:t>Jin Z, Yang Y, Liu Y. Stock closing price prediction based on sentiment analysis and LSTM. Neural </a:t>
            </a:r>
            <a:r>
              <a:rPr lang="en-GB" sz="1400" dirty="0" err="1"/>
              <a:t>Comput</a:t>
            </a:r>
            <a:r>
              <a:rPr lang="en-GB" sz="1400" dirty="0"/>
              <a:t> Appl. 2019. </a:t>
            </a:r>
            <a:r>
              <a:rPr lang="en-GB" sz="1400" dirty="0">
                <a:hlinkClick r:id="rId3"/>
              </a:rPr>
              <a:t>https://doi.org/10.1007/s00521-019-04504-2</a:t>
            </a:r>
            <a:r>
              <a:rPr lang="en-GB" sz="1400" dirty="0"/>
              <a:t>. </a:t>
            </a:r>
          </a:p>
          <a:p>
            <a:pPr>
              <a:spcBef>
                <a:spcPts val="200"/>
              </a:spcBef>
              <a:buFont typeface="+mj-lt"/>
              <a:buAutoNum type="arabicPeriod" startAt="17"/>
            </a:pPr>
            <a:r>
              <a:rPr lang="en-GB" sz="1400" dirty="0"/>
              <a:t>Liu Q, Tao Z, Tse Y, Wang C. Stock market prediction with deep learning: the case of China. </a:t>
            </a:r>
            <a:r>
              <a:rPr lang="en-GB" sz="1400" dirty="0" err="1"/>
              <a:t>Financ</a:t>
            </a:r>
            <a:r>
              <a:rPr lang="en-GB" sz="1400" dirty="0"/>
              <a:t> Res Lett. 2021. </a:t>
            </a:r>
            <a:r>
              <a:rPr lang="en-GB" sz="1400" dirty="0">
                <a:hlinkClick r:id="rId4"/>
              </a:rPr>
              <a:t>https://doi.org/10.1016/j.frl.2021.102209</a:t>
            </a:r>
            <a:r>
              <a:rPr lang="en-GB" sz="1400" dirty="0"/>
              <a:t>. </a:t>
            </a:r>
          </a:p>
          <a:p>
            <a:pPr>
              <a:spcBef>
                <a:spcPts val="200"/>
              </a:spcBef>
              <a:buFont typeface="+mj-lt"/>
              <a:buAutoNum type="arabicPeriod" startAt="17"/>
            </a:pPr>
            <a:r>
              <a:rPr lang="en-GB" sz="1400" dirty="0"/>
              <a:t>Nguyen T-T, Yoon S. A novel approach to short-term stock price movement prediction using transfer learning. </a:t>
            </a:r>
            <a:r>
              <a:rPr lang="en-GB" sz="1400" dirty="0" err="1"/>
              <a:t>Appl</a:t>
            </a:r>
            <a:r>
              <a:rPr lang="en-GB" sz="1400" dirty="0"/>
              <a:t> Sci. 2019;9(22):4745. </a:t>
            </a:r>
            <a:r>
              <a:rPr lang="en-GB" sz="1400" dirty="0">
                <a:hlinkClick r:id="rId5"/>
              </a:rPr>
              <a:t>https://doi.org/10.3390/app9224745</a:t>
            </a:r>
            <a:r>
              <a:rPr lang="en-GB" sz="1400" dirty="0"/>
              <a:t>. </a:t>
            </a:r>
          </a:p>
          <a:p>
            <a:pPr>
              <a:spcBef>
                <a:spcPts val="200"/>
              </a:spcBef>
              <a:buFont typeface="+mj-lt"/>
              <a:buAutoNum type="arabicPeriod" startAt="17"/>
            </a:pPr>
            <a:r>
              <a:rPr lang="en-GB" sz="1400" dirty="0"/>
              <a:t>He Q-Q, Pang P-C-I, Si Y-W. Transfer learning for </a:t>
            </a:r>
            <a:r>
              <a:rPr lang="en-GB" sz="1400" dirty="0" err="1"/>
              <a:t>fnancial</a:t>
            </a:r>
            <a:r>
              <a:rPr lang="en-GB" sz="1400" dirty="0"/>
              <a:t> time series forecasting. In: Paper presented at the </a:t>
            </a:r>
            <a:r>
              <a:rPr lang="en-GB" sz="1400" dirty="0" err="1"/>
              <a:t>Pacifc</a:t>
            </a:r>
            <a:r>
              <a:rPr lang="en-GB" sz="1400" dirty="0"/>
              <a:t> rim international conference on </a:t>
            </a:r>
            <a:r>
              <a:rPr lang="en-GB" sz="1400" dirty="0" err="1"/>
              <a:t>artifcial</a:t>
            </a:r>
            <a:r>
              <a:rPr lang="en-GB" sz="1400" dirty="0"/>
              <a:t> intelligence, vol 2019. 2019. p. 24–36. </a:t>
            </a:r>
            <a:r>
              <a:rPr lang="en-GB" sz="1400" dirty="0">
                <a:hlinkClick r:id="rId6"/>
              </a:rPr>
              <a:t>https://doi.org/10.1007/978-3-030-29911-8_3</a:t>
            </a:r>
            <a:r>
              <a:rPr lang="en-GB" sz="1400" dirty="0"/>
              <a:t> </a:t>
            </a:r>
          </a:p>
          <a:p>
            <a:pPr>
              <a:spcBef>
                <a:spcPts val="200"/>
              </a:spcBef>
              <a:buFont typeface="+mj-lt"/>
              <a:buAutoNum type="arabicPeriod" startAt="17"/>
            </a:pPr>
            <a:r>
              <a:rPr lang="en-GB" sz="1400" dirty="0"/>
              <a:t>Gu Q, Dai Q. A novel active multi-source transfer learning algorithm for time series forecasting. </a:t>
            </a:r>
            <a:r>
              <a:rPr lang="en-GB" sz="1400" dirty="0" err="1"/>
              <a:t>Appl</a:t>
            </a:r>
            <a:r>
              <a:rPr lang="en-GB" sz="1400" dirty="0"/>
              <a:t> </a:t>
            </a:r>
            <a:r>
              <a:rPr lang="en-GB" sz="1400" dirty="0" err="1"/>
              <a:t>Intell</a:t>
            </a:r>
            <a:r>
              <a:rPr lang="en-GB" sz="1400" dirty="0"/>
              <a:t>. 2020. </a:t>
            </a:r>
            <a:r>
              <a:rPr lang="en-GB" sz="1400" dirty="0">
                <a:hlinkClick r:id="rId7"/>
              </a:rPr>
              <a:t>https://doi.org/10.1007/s10489-020-01871-5</a:t>
            </a:r>
            <a:r>
              <a:rPr lang="en-GB" sz="1400" dirty="0"/>
              <a:t>. </a:t>
            </a:r>
          </a:p>
          <a:p>
            <a:pPr>
              <a:spcBef>
                <a:spcPts val="200"/>
              </a:spcBef>
              <a:buFont typeface="+mj-lt"/>
              <a:buAutoNum type="arabicPeriod" startAt="17"/>
            </a:pPr>
            <a:r>
              <a:rPr lang="en-GB" sz="1400" dirty="0"/>
              <a:t>Le XH, et al. Application of long short-term memory (LSTM) neural network for food forecasting. Water. 2019;11(7):1387.</a:t>
            </a:r>
          </a:p>
          <a:p>
            <a:pPr>
              <a:spcBef>
                <a:spcPts val="200"/>
              </a:spcBef>
              <a:buFont typeface="+mj-lt"/>
              <a:buAutoNum type="arabicPeriod" startAt="17"/>
            </a:pPr>
            <a:r>
              <a:rPr lang="en-GB" sz="1400" dirty="0" err="1"/>
              <a:t>Baytas</a:t>
            </a:r>
            <a:r>
              <a:rPr lang="en-GB" sz="1400" dirty="0"/>
              <a:t> IM, et al. Patient subtyping via time-aware LSTM </a:t>
            </a:r>
            <a:r>
              <a:rPr lang="en-GB" sz="1400" dirty="0" err="1"/>
              <a:t>networks.’In</a:t>
            </a:r>
            <a:r>
              <a:rPr lang="en-GB" sz="1400" dirty="0"/>
              <a:t>: proceedings of the 23rd ACM SIGKDD international conference on knowledge discovery and data mining 2017.</a:t>
            </a:r>
          </a:p>
          <a:p>
            <a:pPr>
              <a:spcBef>
                <a:spcPts val="200"/>
              </a:spcBef>
              <a:buFont typeface="+mj-lt"/>
              <a:buAutoNum type="arabicPeriod" startAt="17"/>
            </a:pPr>
            <a:r>
              <a:rPr lang="en-GB" sz="1400" dirty="0"/>
              <a:t>Goodfellow I, Bengio Y, Courville A. Deep learning. Boston: MIT Press; 2016.</a:t>
            </a:r>
          </a:p>
          <a:p>
            <a:pPr>
              <a:spcBef>
                <a:spcPts val="200"/>
              </a:spcBef>
              <a:buFont typeface="+mj-lt"/>
              <a:buAutoNum type="arabicPeriod" startAt="17"/>
            </a:pPr>
            <a:r>
              <a:rPr lang="en-GB" sz="1400" dirty="0"/>
              <a:t>Ingle V, Deshmukh S. Ensemble deep learning framework for stock market data prediction (EDLF-DP). In: Paper presented at the Global Transitions Proceedings vol 2.1. 2021; p. 47–66. </a:t>
            </a:r>
            <a:r>
              <a:rPr lang="en-GB" sz="1400" dirty="0">
                <a:hlinkClick r:id="rId8"/>
              </a:rPr>
              <a:t>https://doi.org/10.1016/j.gltp.2021.01.008</a:t>
            </a:r>
            <a:r>
              <a:rPr lang="en-GB" sz="1400" dirty="0"/>
              <a:t>. </a:t>
            </a:r>
          </a:p>
          <a:p>
            <a:pPr>
              <a:spcBef>
                <a:spcPts val="200"/>
              </a:spcBef>
              <a:buFont typeface="+mj-lt"/>
              <a:buAutoNum type="arabicPeriod" startAt="17"/>
            </a:pPr>
            <a:r>
              <a:rPr lang="en-GB" sz="1400" dirty="0" err="1"/>
              <a:t>Moghar</a:t>
            </a:r>
            <a:r>
              <a:rPr lang="en-GB" sz="1400" dirty="0"/>
              <a:t> A, </a:t>
            </a:r>
            <a:r>
              <a:rPr lang="en-GB" sz="1400" dirty="0" err="1"/>
              <a:t>Hamiche</a:t>
            </a:r>
            <a:r>
              <a:rPr lang="en-GB" sz="1400" dirty="0"/>
              <a:t> M. Stock market prediction using LSTM recurrent neural network. In: Paper presented at international workshop on statistical methods and </a:t>
            </a:r>
            <a:r>
              <a:rPr lang="en-GB" sz="1400" dirty="0" err="1"/>
              <a:t>artifcial</a:t>
            </a:r>
            <a:r>
              <a:rPr lang="en-GB" sz="1400" dirty="0"/>
              <a:t> intelligence, vol 170. 2020. p. 1168–1173. </a:t>
            </a:r>
            <a:r>
              <a:rPr lang="en-GB" sz="1400" dirty="0">
                <a:hlinkClick r:id="rId9"/>
              </a:rPr>
              <a:t>https://doi.org/10.1016/j.procs.2020.03.049</a:t>
            </a:r>
            <a:r>
              <a:rPr lang="en-GB" sz="1400" dirty="0"/>
              <a:t> </a:t>
            </a:r>
          </a:p>
          <a:p>
            <a:pPr>
              <a:spcBef>
                <a:spcPts val="200"/>
              </a:spcBef>
              <a:buFont typeface="+mj-lt"/>
              <a:buAutoNum type="arabicPeriod" startAt="17"/>
            </a:pPr>
            <a:r>
              <a:rPr lang="en-GB" sz="1400" dirty="0"/>
              <a:t>Chung J, et al. Empirical evaluation of gated recurrent neural networks on sequence </a:t>
            </a:r>
            <a:r>
              <a:rPr lang="en-GB" sz="1400" dirty="0" err="1"/>
              <a:t>modeling</a:t>
            </a:r>
            <a:r>
              <a:rPr lang="en-GB" sz="1400" dirty="0"/>
              <a:t>. 2014. </a:t>
            </a:r>
            <a:r>
              <a:rPr lang="en-GB" sz="1400" dirty="0" err="1"/>
              <a:t>arXiv</a:t>
            </a:r>
            <a:r>
              <a:rPr lang="en-GB" sz="1400" dirty="0"/>
              <a:t> preprint arXiv:1412.3555</a:t>
            </a:r>
          </a:p>
          <a:p>
            <a:pPr>
              <a:spcBef>
                <a:spcPts val="200"/>
              </a:spcBef>
              <a:buFont typeface="+mj-lt"/>
              <a:buAutoNum type="arabicPeriod" startAt="17"/>
            </a:pPr>
            <a:r>
              <a:rPr lang="en-GB" sz="1400" dirty="0"/>
              <a:t>Kumar S, et al. A survey on </a:t>
            </a:r>
            <a:r>
              <a:rPr lang="en-GB" sz="1400" dirty="0" err="1"/>
              <a:t>artifcial</a:t>
            </a:r>
            <a:r>
              <a:rPr lang="en-GB" sz="1400" dirty="0"/>
              <a:t> neural network based stock price prediction using various methods. In: 2021 5th international conference on intelligent computing and control systems (ICICCS). IEEE; 2021.</a:t>
            </a:r>
          </a:p>
          <a:p>
            <a:pPr>
              <a:spcBef>
                <a:spcPts val="200"/>
              </a:spcBef>
              <a:buFont typeface="+mj-lt"/>
              <a:buAutoNum type="arabicPeriod" startAt="17"/>
            </a:pPr>
            <a:r>
              <a:rPr lang="en-GB" sz="1400" dirty="0"/>
              <a:t>Hu Z, Zhao Y, Khushi M. A survey of forex and stock price prediction using deep learning. </a:t>
            </a:r>
            <a:r>
              <a:rPr lang="en-GB" sz="1400" dirty="0" err="1"/>
              <a:t>Appl</a:t>
            </a:r>
            <a:r>
              <a:rPr lang="en-GB" sz="1400" dirty="0"/>
              <a:t> </a:t>
            </a:r>
            <a:r>
              <a:rPr lang="en-GB" sz="1400" dirty="0" err="1"/>
              <a:t>Syst</a:t>
            </a:r>
            <a:r>
              <a:rPr lang="en-GB" sz="1400" dirty="0"/>
              <a:t> </a:t>
            </a:r>
            <a:r>
              <a:rPr lang="en-GB" sz="1400" dirty="0" err="1"/>
              <a:t>Innov</a:t>
            </a:r>
            <a:r>
              <a:rPr lang="en-GB" sz="1400" dirty="0"/>
              <a:t>. 2021;4(1):9.</a:t>
            </a:r>
          </a:p>
          <a:p>
            <a:pPr>
              <a:spcBef>
                <a:spcPts val="200"/>
              </a:spcBef>
              <a:buFont typeface="+mj-lt"/>
              <a:buAutoNum type="arabicPeriod" startAt="17"/>
            </a:pPr>
            <a:r>
              <a:rPr lang="en-GB" sz="1400" dirty="0" err="1"/>
              <a:t>Kurani</a:t>
            </a:r>
            <a:r>
              <a:rPr lang="en-GB" sz="1400" dirty="0"/>
              <a:t> A, et al. A comprehensive comparative study of </a:t>
            </a:r>
            <a:r>
              <a:rPr lang="en-GB" sz="1400" dirty="0" err="1"/>
              <a:t>artifcial</a:t>
            </a:r>
            <a:r>
              <a:rPr lang="en-GB" sz="1400" dirty="0"/>
              <a:t> neural network (ANN) and support vector machines (SVM) on stock forecasting. Ann Data Sci 2021 : 1-26.</a:t>
            </a:r>
          </a:p>
          <a:p>
            <a:pPr marL="457200" indent="-457200">
              <a:buFont typeface="+mj-lt"/>
              <a:buAutoNum type="arabicPeriod" startAt="17"/>
            </a:pPr>
            <a:endParaRPr lang="en-GB" sz="1400" dirty="0"/>
          </a:p>
        </p:txBody>
      </p:sp>
    </p:spTree>
    <p:extLst>
      <p:ext uri="{BB962C8B-B14F-4D97-AF65-F5344CB8AC3E}">
        <p14:creationId xmlns:p14="http://schemas.microsoft.com/office/powerpoint/2010/main" val="2955097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DB0A6F-1193-4F9D-F0DA-53568C4AD9AA}"/>
              </a:ext>
            </a:extLst>
          </p:cNvPr>
          <p:cNvSpPr>
            <a:spLocks noGrp="1"/>
          </p:cNvSpPr>
          <p:nvPr>
            <p:ph idx="1"/>
          </p:nvPr>
        </p:nvSpPr>
        <p:spPr>
          <a:xfrm>
            <a:off x="838200" y="298174"/>
            <a:ext cx="10515600" cy="5878789"/>
          </a:xfrm>
        </p:spPr>
        <p:txBody>
          <a:bodyPr>
            <a:normAutofit lnSpcReduction="10000"/>
          </a:bodyPr>
          <a:lstStyle/>
          <a:p>
            <a:r>
              <a:rPr lang="en-GB" sz="2400" b="0" i="0" dirty="0">
                <a:solidFill>
                  <a:schemeClr val="accent4">
                    <a:lumMod val="60000"/>
                    <a:lumOff val="40000"/>
                  </a:schemeClr>
                </a:solidFill>
                <a:effectLst/>
                <a:latin typeface="Georgia" panose="02040502050405020303" pitchFamily="18" charset="0"/>
              </a:rPr>
              <a:t>Recurrent Neural Networks</a:t>
            </a:r>
          </a:p>
          <a:p>
            <a:pPr marL="0" indent="0">
              <a:buNone/>
            </a:pPr>
            <a:endParaRPr lang="en-GB" sz="2000" dirty="0"/>
          </a:p>
          <a:p>
            <a:pPr marL="0" indent="0">
              <a:buNone/>
            </a:pPr>
            <a:r>
              <a:rPr lang="en-GB" sz="2000" dirty="0"/>
              <a:t>A recurrent neural network (RNN) is a type of neural network architecture whose processing is repeatedly called to process the input. RNNs have connections that loop back allowing memory from the previous input to be carried over. This makes it perfect for sequential data especially time-series data.</a:t>
            </a:r>
          </a:p>
          <a:p>
            <a:pPr marL="0" indent="0">
              <a:buNone/>
            </a:pPr>
            <a:r>
              <a:rPr lang="en-GB" sz="2000" dirty="0"/>
              <a:t>They contain an input layer for sequence data, a hidden layer with recurrent connections to capture temporal dependencies. Finally, an output layer often performed with a SoftMax function for categorical output, to make predictions or classifications.</a:t>
            </a:r>
          </a:p>
          <a:p>
            <a:pPr marL="0" indent="0">
              <a:buNone/>
            </a:pPr>
            <a:r>
              <a:rPr lang="pt-BR" sz="2000" b="1" dirty="0"/>
              <a:t> </a:t>
            </a:r>
            <a:r>
              <a:rPr lang="en-GB" b="1" dirty="0"/>
              <a:t>ℎ</a:t>
            </a:r>
            <a:r>
              <a:rPr lang="pt-BR" b="1" baseline="-25000" dirty="0">
                <a:effectLst/>
                <a:ea typeface="Carlito"/>
                <a:cs typeface="Carlito"/>
              </a:rPr>
              <a:t> 𝑡</a:t>
            </a:r>
            <a:r>
              <a:rPr lang="en-GB" b="1" dirty="0"/>
              <a:t>​ </a:t>
            </a:r>
            <a:r>
              <a:rPr lang="pt-BR" sz="2000" b="1" dirty="0"/>
              <a:t>​ = </a:t>
            </a:r>
            <a:r>
              <a:rPr lang="en-GB" b="1" dirty="0"/>
              <a:t>𝜎</a:t>
            </a:r>
            <a:r>
              <a:rPr lang="pt-BR" sz="2000" b="1" dirty="0"/>
              <a:t>(</a:t>
            </a:r>
            <a:r>
              <a:rPr lang="en-GB" b="1" dirty="0"/>
              <a:t>𝑊</a:t>
            </a:r>
            <a:r>
              <a:rPr lang="pt-BR" b="1" baseline="-25000" dirty="0">
                <a:ea typeface="Carlito"/>
                <a:cs typeface="Carlito"/>
              </a:rPr>
              <a:t>h</a:t>
            </a:r>
            <a:r>
              <a:rPr lang="pt-BR" sz="2800" b="1" baseline="-25000" dirty="0">
                <a:effectLst/>
                <a:latin typeface="Carlito"/>
                <a:ea typeface="Carlito"/>
                <a:cs typeface="Carlito"/>
              </a:rPr>
              <a:t> </a:t>
            </a:r>
            <a:r>
              <a:rPr lang="pt-BR" sz="2000" b="1" dirty="0"/>
              <a:t>​</a:t>
            </a:r>
            <a:r>
              <a:rPr lang="en-GB" b="1" dirty="0"/>
              <a:t> ℎ</a:t>
            </a:r>
            <a:r>
              <a:rPr lang="pt-BR" b="1" baseline="-25000" dirty="0">
                <a:effectLst/>
                <a:ea typeface="Carlito"/>
                <a:cs typeface="Carlito"/>
              </a:rPr>
              <a:t> 𝑡 -1</a:t>
            </a:r>
            <a:r>
              <a:rPr lang="en-GB" b="1" dirty="0"/>
              <a:t>​ </a:t>
            </a:r>
            <a:r>
              <a:rPr lang="pt-BR" sz="2000" b="1" dirty="0"/>
              <a:t>​+ </a:t>
            </a:r>
            <a:r>
              <a:rPr lang="en-GB" b="1" dirty="0"/>
              <a:t>𝑊</a:t>
            </a:r>
            <a:r>
              <a:rPr lang="pt-BR" b="1" baseline="-25000" dirty="0">
                <a:ea typeface="Carlito"/>
                <a:cs typeface="Carlito"/>
              </a:rPr>
              <a:t>x</a:t>
            </a:r>
            <a:r>
              <a:rPr lang="en-GB" b="1" dirty="0"/>
              <a:t> 𝑥</a:t>
            </a:r>
            <a:r>
              <a:rPr lang="pt-BR" b="1" baseline="-25000" dirty="0">
                <a:effectLst/>
                <a:ea typeface="Carlito"/>
                <a:cs typeface="Carlito"/>
              </a:rPr>
              <a:t>𝑡 </a:t>
            </a:r>
            <a:r>
              <a:rPr lang="pt-BR" sz="2000" b="1" dirty="0"/>
              <a:t>+ b</a:t>
            </a:r>
            <a:r>
              <a:rPr kumimoji="0" lang="pt-BR" sz="2800" b="1" i="0" u="none" strike="noStrike" kern="1200" cap="none" spc="0" normalizeH="0" baseline="-25000" noProof="0" dirty="0">
                <a:ln>
                  <a:noFill/>
                </a:ln>
                <a:solidFill>
                  <a:prstClr val="white"/>
                </a:solidFill>
                <a:effectLst/>
                <a:uLnTx/>
                <a:uFillTx/>
                <a:latin typeface="Carlito"/>
                <a:ea typeface="Carlito"/>
                <a:cs typeface="Carlito"/>
              </a:rPr>
              <a:t>h</a:t>
            </a:r>
            <a:r>
              <a:rPr lang="pt-BR" sz="2000" b="1" dirty="0"/>
              <a:t>​ )</a:t>
            </a:r>
          </a:p>
          <a:p>
            <a:pPr marL="0" indent="0">
              <a:buNone/>
            </a:pPr>
            <a:r>
              <a:rPr lang="en-GB" dirty="0"/>
              <a:t>Where:</a:t>
            </a:r>
            <a:endParaRPr lang="pt-BR" dirty="0"/>
          </a:p>
          <a:p>
            <a:pPr>
              <a:buFont typeface="Arial" panose="020B0604020202020204" pitchFamily="34" charset="0"/>
              <a:buChar char="•"/>
            </a:pPr>
            <a:r>
              <a:rPr lang="en-GB" b="1" dirty="0"/>
              <a:t>ℎ</a:t>
            </a:r>
            <a:r>
              <a:rPr lang="pt-BR" b="1" baseline="-25000" dirty="0">
                <a:effectLst/>
                <a:ea typeface="Carlito"/>
                <a:cs typeface="Carlito"/>
              </a:rPr>
              <a:t> 𝑡</a:t>
            </a:r>
            <a:r>
              <a:rPr lang="en-GB" b="1" dirty="0"/>
              <a:t>​ </a:t>
            </a:r>
            <a:r>
              <a:rPr lang="en-GB" dirty="0"/>
              <a:t>= hidden state</a:t>
            </a:r>
          </a:p>
          <a:p>
            <a:pPr>
              <a:buFont typeface="Arial" panose="020B0604020202020204" pitchFamily="34" charset="0"/>
              <a:buChar char="•"/>
            </a:pPr>
            <a:r>
              <a:rPr lang="en-GB" b="1" dirty="0"/>
              <a:t>ℎ</a:t>
            </a:r>
            <a:r>
              <a:rPr lang="pt-BR" b="1" baseline="-25000" dirty="0">
                <a:effectLst/>
                <a:ea typeface="Carlito"/>
                <a:cs typeface="Carlito"/>
              </a:rPr>
              <a:t> 𝑡 -1</a:t>
            </a:r>
            <a:r>
              <a:rPr lang="en-GB" b="1" dirty="0"/>
              <a:t>​ </a:t>
            </a:r>
            <a:r>
              <a:rPr lang="en-GB" dirty="0"/>
              <a:t>= previous hidden state </a:t>
            </a:r>
          </a:p>
          <a:p>
            <a:pPr>
              <a:buFont typeface="Arial" panose="020B0604020202020204" pitchFamily="34" charset="0"/>
              <a:buChar char="•"/>
            </a:pPr>
            <a:r>
              <a:rPr lang="en-GB" sz="2400" b="1" dirty="0"/>
              <a:t>𝑥</a:t>
            </a:r>
            <a:r>
              <a:rPr lang="pt-BR" sz="2400" b="1" baseline="-25000" dirty="0">
                <a:effectLst/>
                <a:ea typeface="Carlito"/>
                <a:cs typeface="Carlito"/>
              </a:rPr>
              <a:t>𝑡 </a:t>
            </a:r>
            <a:r>
              <a:rPr lang="en-GB" dirty="0"/>
              <a:t>= the current input</a:t>
            </a:r>
          </a:p>
          <a:p>
            <a:pPr>
              <a:buFont typeface="Arial" panose="020B0604020202020204" pitchFamily="34" charset="0"/>
              <a:buChar char="•"/>
            </a:pPr>
            <a:r>
              <a:rPr lang="en-GB" b="1" dirty="0"/>
              <a:t>𝜎</a:t>
            </a:r>
            <a:r>
              <a:rPr lang="en-GB" dirty="0"/>
              <a:t> = activation function (like tanh or </a:t>
            </a:r>
            <a:r>
              <a:rPr lang="en-GB" dirty="0" err="1"/>
              <a:t>ReLU</a:t>
            </a:r>
            <a:r>
              <a:rPr lang="en-GB" dirty="0"/>
              <a:t>)</a:t>
            </a:r>
          </a:p>
          <a:p>
            <a:pPr>
              <a:buFont typeface="Arial" panose="020B0604020202020204" pitchFamily="34" charset="0"/>
              <a:buChar char="•"/>
            </a:pPr>
            <a:endParaRPr lang="en-GB" dirty="0"/>
          </a:p>
        </p:txBody>
      </p:sp>
    </p:spTree>
    <p:extLst>
      <p:ext uri="{BB962C8B-B14F-4D97-AF65-F5344CB8AC3E}">
        <p14:creationId xmlns:p14="http://schemas.microsoft.com/office/powerpoint/2010/main" val="1463104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9B938-EA7D-E5A3-0A23-3A7D358B4B1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03A136-6733-9C9D-C5ED-044685D979A7}"/>
              </a:ext>
            </a:extLst>
          </p:cNvPr>
          <p:cNvSpPr>
            <a:spLocks noGrp="1"/>
          </p:cNvSpPr>
          <p:nvPr>
            <p:ph idx="1"/>
          </p:nvPr>
        </p:nvSpPr>
        <p:spPr>
          <a:xfrm>
            <a:off x="838200" y="298174"/>
            <a:ext cx="10515600" cy="5878789"/>
          </a:xfrm>
        </p:spPr>
        <p:txBody>
          <a:bodyPr/>
          <a:lstStyle/>
          <a:p>
            <a:pPr marL="0" indent="0" algn="ctr">
              <a:buNone/>
            </a:pPr>
            <a:r>
              <a:rPr lang="en-GB" sz="2400" b="0" i="0" dirty="0">
                <a:solidFill>
                  <a:schemeClr val="accent4">
                    <a:lumMod val="60000"/>
                    <a:lumOff val="40000"/>
                  </a:schemeClr>
                </a:solidFill>
                <a:effectLst/>
                <a:latin typeface="Georgia" panose="02040502050405020303" pitchFamily="18" charset="0"/>
              </a:rPr>
              <a:t>Challenges of RNN’s</a:t>
            </a:r>
          </a:p>
          <a:p>
            <a:pPr marL="0" indent="0">
              <a:buNone/>
            </a:pPr>
            <a:endParaRPr lang="en-GB" dirty="0"/>
          </a:p>
          <a:p>
            <a:pPr marL="0" indent="0">
              <a:buNone/>
            </a:pPr>
            <a:r>
              <a:rPr lang="en-GB" sz="2000" dirty="0"/>
              <a:t>There are challenges involved such as a vanishing or exploding gradient. This occurs in long chains of dependencies as the repeated multiplications through the</a:t>
            </a:r>
            <a:r>
              <a:rPr lang="en-GB" dirty="0"/>
              <a:t> steps change the sizes of the weights. </a:t>
            </a:r>
          </a:p>
          <a:p>
            <a:pPr marL="0" indent="0">
              <a:buNone/>
            </a:pPr>
            <a:endParaRPr lang="en-GB" dirty="0"/>
          </a:p>
          <a:p>
            <a:r>
              <a:rPr lang="en-GB" b="0" i="0" dirty="0">
                <a:solidFill>
                  <a:srgbClr val="333333"/>
                </a:solidFill>
                <a:effectLst/>
                <a:latin typeface="Georgia" panose="02040502050405020303" pitchFamily="18" charset="0"/>
              </a:rPr>
              <a:t>Vanish</a:t>
            </a:r>
            <a:r>
              <a:rPr lang="en-GB" dirty="0">
                <a:solidFill>
                  <a:srgbClr val="333333"/>
                </a:solidFill>
                <a:latin typeface="Georgia" panose="02040502050405020303" pitchFamily="18" charset="0"/>
              </a:rPr>
              <a:t>ing Gradients</a:t>
            </a:r>
          </a:p>
          <a:p>
            <a:pPr marL="0" indent="0">
              <a:buNone/>
            </a:pPr>
            <a:r>
              <a:rPr lang="en-GB" dirty="0">
                <a:latin typeface="Century Gothic (Headings)"/>
              </a:rPr>
              <a:t>Early RNNs suffered from gradients becoming very small, inadvertently causing the weights in earlier layers, or time steps, to update very slowly, hindering learning. This hinders the model’s ability to capture long-term dependencies</a:t>
            </a:r>
          </a:p>
          <a:p>
            <a:pPr marL="0" indent="0">
              <a:buNone/>
            </a:pPr>
            <a:endParaRPr lang="en-GB" dirty="0">
              <a:latin typeface="Century Gothic (Headings)"/>
            </a:endParaRPr>
          </a:p>
          <a:p>
            <a:r>
              <a:rPr lang="en-GB" dirty="0">
                <a:solidFill>
                  <a:srgbClr val="333333"/>
                </a:solidFill>
                <a:latin typeface="Georgia" panose="02040502050405020303" pitchFamily="18" charset="0"/>
              </a:rPr>
              <a:t>Exploding Gradients</a:t>
            </a:r>
          </a:p>
          <a:p>
            <a:pPr marL="0" indent="0">
              <a:buNone/>
            </a:pPr>
            <a:r>
              <a:rPr lang="en-GB" b="0" i="0" dirty="0">
                <a:effectLst/>
                <a:latin typeface="Century Gothic (Headings)"/>
              </a:rPr>
              <a:t>Although the inverse may happen, the gradients become so excessively large the weights updates are unstable throughout the layers. </a:t>
            </a:r>
            <a:r>
              <a:rPr lang="en-GB" dirty="0">
                <a:latin typeface="Century Gothic (Headings)"/>
              </a:rPr>
              <a:t>The loss function may diverge leading to training failure.</a:t>
            </a:r>
            <a:endParaRPr lang="en-GB" b="0" i="0" dirty="0">
              <a:effectLst/>
              <a:latin typeface="Century Gothic (Headings)"/>
            </a:endParaRPr>
          </a:p>
        </p:txBody>
      </p:sp>
    </p:spTree>
    <p:extLst>
      <p:ext uri="{BB962C8B-B14F-4D97-AF65-F5344CB8AC3E}">
        <p14:creationId xmlns:p14="http://schemas.microsoft.com/office/powerpoint/2010/main" val="3299474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A2B6B-386D-C262-45D9-D81F7FE52B1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F9FBD9-D8B5-5E2C-2EBD-9AD6C24C0593}"/>
              </a:ext>
            </a:extLst>
          </p:cNvPr>
          <p:cNvSpPr>
            <a:spLocks noGrp="1"/>
          </p:cNvSpPr>
          <p:nvPr>
            <p:ph idx="1"/>
          </p:nvPr>
        </p:nvSpPr>
        <p:spPr>
          <a:xfrm>
            <a:off x="838200" y="298174"/>
            <a:ext cx="10515600" cy="5878789"/>
          </a:xfrm>
        </p:spPr>
        <p:txBody>
          <a:bodyPr/>
          <a:lstStyle/>
          <a:p>
            <a:r>
              <a:rPr lang="en-GB" sz="2400" b="0" i="0" dirty="0">
                <a:solidFill>
                  <a:schemeClr val="accent4">
                    <a:lumMod val="60000"/>
                    <a:lumOff val="40000"/>
                  </a:schemeClr>
                </a:solidFill>
                <a:effectLst/>
                <a:latin typeface="Georgia" panose="02040502050405020303" pitchFamily="18" charset="0"/>
              </a:rPr>
              <a:t>Long </a:t>
            </a:r>
            <a:r>
              <a:rPr lang="en-GB" sz="2400" dirty="0">
                <a:solidFill>
                  <a:schemeClr val="accent4">
                    <a:lumMod val="60000"/>
                    <a:lumOff val="40000"/>
                  </a:schemeClr>
                </a:solidFill>
                <a:latin typeface="Georgia" panose="02040502050405020303" pitchFamily="18" charset="0"/>
              </a:rPr>
              <a:t>Short-Term Memory (</a:t>
            </a:r>
            <a:r>
              <a:rPr lang="en-GB" sz="2400" b="0" i="0" dirty="0">
                <a:solidFill>
                  <a:schemeClr val="accent4">
                    <a:lumMod val="60000"/>
                    <a:lumOff val="40000"/>
                  </a:schemeClr>
                </a:solidFill>
                <a:effectLst/>
                <a:latin typeface="Georgia" panose="02040502050405020303" pitchFamily="18" charset="0"/>
              </a:rPr>
              <a:t>LSTM)</a:t>
            </a:r>
            <a:endParaRPr lang="en-GB" sz="2400" dirty="0">
              <a:solidFill>
                <a:schemeClr val="accent4">
                  <a:lumMod val="60000"/>
                  <a:lumOff val="40000"/>
                </a:schemeClr>
              </a:solidFill>
              <a:latin typeface="Georgia" panose="02040502050405020303" pitchFamily="18" charset="0"/>
            </a:endParaRPr>
          </a:p>
          <a:p>
            <a:pPr marL="0" indent="0">
              <a:buNone/>
            </a:pPr>
            <a:endParaRPr lang="en-GB" dirty="0"/>
          </a:p>
          <a:p>
            <a:pPr marL="0" indent="0">
              <a:buNone/>
            </a:pPr>
            <a:r>
              <a:rPr lang="en-GB" dirty="0"/>
              <a:t>The Long Short-term Memory was proposed with the motivation of addressing the gradient vanishing/</a:t>
            </a:r>
            <a:r>
              <a:rPr lang="en-GB" dirty="0">
                <a:solidFill>
                  <a:srgbClr val="FFFFFF"/>
                </a:solidFill>
              </a:rPr>
              <a:t>explosion</a:t>
            </a:r>
            <a:r>
              <a:rPr lang="en-GB" dirty="0"/>
              <a:t> problem it introduces memory cell states and gates to control the error flows. They enable neural networks to learn long-term dependencies between time series and sequence data</a:t>
            </a:r>
          </a:p>
          <a:p>
            <a:pPr marL="0" indent="0">
              <a:buNone/>
            </a:pPr>
            <a:r>
              <a:rPr lang="en-GB" dirty="0"/>
              <a:t>The operation of an LSTM unit consists of :</a:t>
            </a:r>
          </a:p>
          <a:p>
            <a:pPr marL="457200" indent="-457200">
              <a:buFont typeface="+mj-lt"/>
              <a:buAutoNum type="arabicPeriod"/>
            </a:pPr>
            <a:r>
              <a:rPr lang="pt-BR" b="1" dirty="0"/>
              <a:t>i</a:t>
            </a:r>
            <a:r>
              <a:rPr lang="pt-BR" b="1" baseline="-25000" dirty="0">
                <a:effectLst/>
                <a:ea typeface="Carlito"/>
                <a:cs typeface="Carlito"/>
              </a:rPr>
              <a:t>𝑡</a:t>
            </a:r>
            <a:r>
              <a:rPr lang="pt-BR" b="1" baseline="-25000" dirty="0">
                <a:ea typeface="Carlito"/>
                <a:cs typeface="Carlito"/>
              </a:rPr>
              <a:t> </a:t>
            </a:r>
            <a:r>
              <a:rPr lang="pt-BR" b="1" dirty="0"/>
              <a:t>  = </a:t>
            </a:r>
            <a:r>
              <a:rPr lang="en-GB" b="1" dirty="0"/>
              <a:t>𝜎</a:t>
            </a:r>
            <a:r>
              <a:rPr lang="pt-BR" b="1" dirty="0"/>
              <a:t>(</a:t>
            </a:r>
            <a:r>
              <a:rPr lang="en-GB" b="1" dirty="0"/>
              <a:t>𝑊</a:t>
            </a:r>
            <a:r>
              <a:rPr lang="pt-BR" b="1" baseline="-25000" dirty="0">
                <a:ea typeface="Carlito"/>
                <a:cs typeface="Carlito"/>
              </a:rPr>
              <a:t>f</a:t>
            </a:r>
            <a:r>
              <a:rPr lang="en-GB" b="1" dirty="0"/>
              <a:t> </a:t>
            </a:r>
            <a:r>
              <a:rPr lang="en-GB" dirty="0"/>
              <a:t>· </a:t>
            </a:r>
            <a:r>
              <a:rPr lang="pt-BR" b="1" dirty="0"/>
              <a:t>[</a:t>
            </a:r>
            <a:r>
              <a:rPr lang="en-GB" b="1" dirty="0"/>
              <a:t>ℎ</a:t>
            </a:r>
            <a:r>
              <a:rPr lang="pt-BR" b="1" baseline="-25000" dirty="0">
                <a:effectLst/>
                <a:ea typeface="Carlito"/>
                <a:cs typeface="Carlito"/>
              </a:rPr>
              <a:t> 𝑡 -1</a:t>
            </a:r>
            <a:r>
              <a:rPr lang="en-GB" b="1" dirty="0"/>
              <a:t>​ </a:t>
            </a:r>
            <a:r>
              <a:rPr lang="pt-BR" b="1" dirty="0"/>
              <a:t>​, </a:t>
            </a:r>
            <a:r>
              <a:rPr lang="en-GB" b="1" dirty="0"/>
              <a:t>𝑥</a:t>
            </a:r>
            <a:r>
              <a:rPr lang="pt-BR" b="1" baseline="-25000" dirty="0">
                <a:effectLst/>
                <a:ea typeface="Carlito"/>
                <a:cs typeface="Carlito"/>
              </a:rPr>
              <a:t>𝑡</a:t>
            </a:r>
            <a:r>
              <a:rPr lang="pt-BR" b="1" dirty="0"/>
              <a:t> + b</a:t>
            </a:r>
            <a:r>
              <a:rPr lang="pt-BR" b="1" baseline="-25000" dirty="0">
                <a:solidFill>
                  <a:prstClr val="white"/>
                </a:solidFill>
              </a:rPr>
              <a:t>i</a:t>
            </a:r>
            <a:r>
              <a:rPr lang="pt-BR" b="1" dirty="0"/>
              <a:t> ), </a:t>
            </a:r>
          </a:p>
          <a:p>
            <a:pPr marL="457200" indent="-457200">
              <a:buFont typeface="+mj-lt"/>
              <a:buAutoNum type="arabicPeriod"/>
            </a:pPr>
            <a:r>
              <a:rPr lang="pt-BR" b="1" dirty="0"/>
              <a:t>f</a:t>
            </a:r>
            <a:r>
              <a:rPr lang="pt-BR" b="1" baseline="-25000" dirty="0">
                <a:effectLst/>
                <a:ea typeface="Carlito"/>
                <a:cs typeface="Carlito"/>
              </a:rPr>
              <a:t>𝑡 </a:t>
            </a:r>
            <a:r>
              <a:rPr lang="pt-BR" b="1" dirty="0"/>
              <a:t>​  = </a:t>
            </a:r>
            <a:r>
              <a:rPr lang="en-GB" b="1" dirty="0"/>
              <a:t>𝜎</a:t>
            </a:r>
            <a:r>
              <a:rPr lang="pt-BR" b="1" dirty="0"/>
              <a:t>(</a:t>
            </a:r>
            <a:r>
              <a:rPr lang="en-GB" b="1" dirty="0"/>
              <a:t>𝑊</a:t>
            </a:r>
            <a:r>
              <a:rPr lang="pt-BR" b="1" baseline="-25000" dirty="0">
                <a:ea typeface="Carlito"/>
                <a:cs typeface="Carlito"/>
              </a:rPr>
              <a:t>f</a:t>
            </a:r>
            <a:r>
              <a:rPr lang="en-GB" b="1" dirty="0"/>
              <a:t> </a:t>
            </a:r>
            <a:r>
              <a:rPr lang="en-GB" dirty="0"/>
              <a:t>· </a:t>
            </a:r>
            <a:r>
              <a:rPr lang="pt-BR" b="1" dirty="0"/>
              <a:t>[</a:t>
            </a:r>
            <a:r>
              <a:rPr lang="en-GB" b="1" dirty="0"/>
              <a:t>ℎ</a:t>
            </a:r>
            <a:r>
              <a:rPr lang="pt-BR" b="1" baseline="-25000" dirty="0">
                <a:effectLst/>
                <a:ea typeface="Carlito"/>
                <a:cs typeface="Carlito"/>
              </a:rPr>
              <a:t> 𝑡 -1</a:t>
            </a:r>
            <a:r>
              <a:rPr lang="en-GB" b="1" dirty="0"/>
              <a:t>​ </a:t>
            </a:r>
            <a:r>
              <a:rPr lang="pt-BR" b="1" dirty="0"/>
              <a:t>​, </a:t>
            </a:r>
            <a:r>
              <a:rPr lang="en-GB" b="1" dirty="0"/>
              <a:t>𝑥</a:t>
            </a:r>
            <a:r>
              <a:rPr lang="pt-BR" b="1" baseline="-25000" dirty="0">
                <a:effectLst/>
                <a:ea typeface="Carlito"/>
                <a:cs typeface="Carlito"/>
              </a:rPr>
              <a:t>𝑡</a:t>
            </a:r>
            <a:r>
              <a:rPr lang="pt-BR" b="1" dirty="0"/>
              <a:t> + b</a:t>
            </a:r>
            <a:r>
              <a:rPr lang="pt-BR" b="1" baseline="-25000" dirty="0">
                <a:solidFill>
                  <a:prstClr val="white"/>
                </a:solidFill>
              </a:rPr>
              <a:t>f</a:t>
            </a:r>
            <a:r>
              <a:rPr lang="pt-BR" b="1" dirty="0"/>
              <a:t> ),  </a:t>
            </a:r>
          </a:p>
          <a:p>
            <a:pPr marL="457200" indent="-457200">
              <a:buFont typeface="+mj-lt"/>
              <a:buAutoNum type="arabicPeriod"/>
            </a:pPr>
            <a:r>
              <a:rPr lang="pt-BR" b="1" dirty="0"/>
              <a:t>o</a:t>
            </a:r>
            <a:r>
              <a:rPr lang="pt-BR" b="1" baseline="-25000" dirty="0">
                <a:effectLst/>
                <a:ea typeface="Carlito"/>
                <a:cs typeface="Carlito"/>
              </a:rPr>
              <a:t>𝑡  </a:t>
            </a:r>
            <a:r>
              <a:rPr lang="pt-BR" b="1" dirty="0"/>
              <a:t>= </a:t>
            </a:r>
            <a:r>
              <a:rPr lang="en-GB" b="1" dirty="0"/>
              <a:t>𝜎</a:t>
            </a:r>
            <a:r>
              <a:rPr lang="pt-BR" b="1" dirty="0"/>
              <a:t>(</a:t>
            </a:r>
            <a:r>
              <a:rPr lang="en-GB" b="1" dirty="0"/>
              <a:t>𝑊</a:t>
            </a:r>
            <a:r>
              <a:rPr lang="pt-BR" b="1" baseline="-25000" dirty="0">
                <a:ea typeface="Carlito"/>
                <a:cs typeface="Carlito"/>
              </a:rPr>
              <a:t>f</a:t>
            </a:r>
            <a:r>
              <a:rPr lang="en-GB" b="1" dirty="0"/>
              <a:t> </a:t>
            </a:r>
            <a:r>
              <a:rPr lang="en-GB" dirty="0"/>
              <a:t>· </a:t>
            </a:r>
            <a:r>
              <a:rPr lang="pt-BR" b="1" dirty="0"/>
              <a:t>[</a:t>
            </a:r>
            <a:r>
              <a:rPr lang="en-GB" b="1" dirty="0"/>
              <a:t>ℎ</a:t>
            </a:r>
            <a:r>
              <a:rPr lang="pt-BR" b="1" baseline="-25000" dirty="0">
                <a:effectLst/>
                <a:ea typeface="Carlito"/>
                <a:cs typeface="Carlito"/>
              </a:rPr>
              <a:t> 𝑡 -1</a:t>
            </a:r>
            <a:r>
              <a:rPr lang="en-GB" b="1" dirty="0"/>
              <a:t>​ </a:t>
            </a:r>
            <a:r>
              <a:rPr lang="pt-BR" b="1" dirty="0"/>
              <a:t>​, </a:t>
            </a:r>
            <a:r>
              <a:rPr lang="en-GB" b="1" dirty="0"/>
              <a:t>𝑥</a:t>
            </a:r>
            <a:r>
              <a:rPr lang="pt-BR" b="1" baseline="-25000" dirty="0">
                <a:effectLst/>
                <a:ea typeface="Carlito"/>
                <a:cs typeface="Carlito"/>
              </a:rPr>
              <a:t>𝑡</a:t>
            </a:r>
            <a:r>
              <a:rPr lang="pt-BR" b="1" dirty="0"/>
              <a:t> + b</a:t>
            </a:r>
            <a:r>
              <a:rPr lang="pt-BR" b="1" baseline="-25000" dirty="0">
                <a:solidFill>
                  <a:prstClr val="white"/>
                </a:solidFill>
              </a:rPr>
              <a:t>o</a:t>
            </a:r>
            <a:r>
              <a:rPr lang="pt-BR" b="1" dirty="0"/>
              <a:t> ), </a:t>
            </a:r>
          </a:p>
          <a:p>
            <a:pPr marL="457200" indent="-457200">
              <a:buFont typeface="+mj-lt"/>
              <a:buAutoNum type="arabicPeriod"/>
            </a:pPr>
            <a:r>
              <a:rPr lang="en-GB" b="1" dirty="0"/>
              <a:t>ĉ</a:t>
            </a:r>
            <a:r>
              <a:rPr lang="pt-BR" b="1" baseline="-25000" dirty="0">
                <a:effectLst/>
                <a:ea typeface="Carlito"/>
                <a:cs typeface="Carlito"/>
              </a:rPr>
              <a:t>𝑡 </a:t>
            </a:r>
            <a:r>
              <a:rPr lang="en-GB" b="1" baseline="-25000" dirty="0">
                <a:effectLst/>
                <a:ea typeface="Carlito"/>
                <a:cs typeface="Carlito"/>
              </a:rPr>
              <a:t> </a:t>
            </a:r>
            <a:r>
              <a:rPr lang="en-GB" b="1" dirty="0"/>
              <a:t>= tanh(𝑊</a:t>
            </a:r>
            <a:r>
              <a:rPr lang="pt-BR" b="1" baseline="-25000" dirty="0">
                <a:ea typeface="Carlito"/>
                <a:cs typeface="Carlito"/>
              </a:rPr>
              <a:t>c</a:t>
            </a:r>
            <a:r>
              <a:rPr lang="en-GB" b="1" dirty="0"/>
              <a:t> · [ℎ</a:t>
            </a:r>
            <a:r>
              <a:rPr lang="pt-BR" b="1" baseline="-25000" dirty="0">
                <a:effectLst/>
                <a:ea typeface="Carlito"/>
                <a:cs typeface="Carlito"/>
              </a:rPr>
              <a:t> 𝑡 -1</a:t>
            </a:r>
            <a:r>
              <a:rPr lang="en-GB" b="1" dirty="0"/>
              <a:t>​ , 𝑥</a:t>
            </a:r>
            <a:r>
              <a:rPr lang="pt-BR" b="1" baseline="-25000" dirty="0">
                <a:effectLst/>
                <a:ea typeface="Carlito"/>
                <a:cs typeface="Carlito"/>
              </a:rPr>
              <a:t>𝑡 </a:t>
            </a:r>
            <a:r>
              <a:rPr lang="en-GB" b="1" dirty="0"/>
              <a:t>] + b</a:t>
            </a:r>
            <a:r>
              <a:rPr lang="pt-BR" b="1" baseline="-25000" dirty="0">
                <a:solidFill>
                  <a:prstClr val="white"/>
                </a:solidFill>
              </a:rPr>
              <a:t>c</a:t>
            </a:r>
            <a:r>
              <a:rPr lang="en-GB" b="1" dirty="0"/>
              <a:t>)</a:t>
            </a:r>
          </a:p>
          <a:p>
            <a:pPr marL="457200" indent="-457200">
              <a:buFont typeface="+mj-lt"/>
              <a:buAutoNum type="arabicPeriod"/>
            </a:pPr>
            <a:r>
              <a:rPr lang="en-GB" b="1" dirty="0"/>
              <a:t>C</a:t>
            </a:r>
            <a:r>
              <a:rPr lang="pt-BR" b="1" baseline="-25000" dirty="0">
                <a:effectLst/>
                <a:ea typeface="Carlito"/>
                <a:cs typeface="Carlito"/>
              </a:rPr>
              <a:t>𝑡</a:t>
            </a:r>
            <a:r>
              <a:rPr lang="pt-BR" b="1" baseline="-25000" dirty="0">
                <a:ea typeface="Carlito"/>
                <a:cs typeface="Carlito"/>
              </a:rPr>
              <a:t>  </a:t>
            </a:r>
            <a:r>
              <a:rPr lang="en-GB" b="1" dirty="0"/>
              <a:t>= f</a:t>
            </a:r>
            <a:r>
              <a:rPr lang="pt-BR" b="1" baseline="-25000" dirty="0">
                <a:ea typeface="Carlito"/>
                <a:cs typeface="Carlito"/>
              </a:rPr>
              <a:t> t </a:t>
            </a:r>
            <a:r>
              <a:rPr lang="en-GB" b="1" dirty="0"/>
              <a:t> ⊙  c</a:t>
            </a:r>
            <a:r>
              <a:rPr lang="pt-BR" b="1" baseline="-25000" dirty="0">
                <a:ea typeface="Carlito"/>
                <a:cs typeface="Carlito"/>
              </a:rPr>
              <a:t> t  -1</a:t>
            </a:r>
            <a:r>
              <a:rPr lang="en-GB" b="1" dirty="0"/>
              <a:t> + </a:t>
            </a:r>
            <a:r>
              <a:rPr lang="en-GB" b="1" dirty="0" err="1"/>
              <a:t>i</a:t>
            </a:r>
            <a:r>
              <a:rPr lang="pt-BR" b="1" baseline="-25000" dirty="0">
                <a:ea typeface="Carlito"/>
                <a:cs typeface="Carlito"/>
              </a:rPr>
              <a:t> t</a:t>
            </a:r>
            <a:r>
              <a:rPr lang="en-GB" b="1" dirty="0"/>
              <a:t>  ⊙  ĉ</a:t>
            </a:r>
            <a:r>
              <a:rPr lang="pt-BR" b="1" baseline="-25000" dirty="0">
                <a:ea typeface="Carlito"/>
                <a:cs typeface="Carlito"/>
              </a:rPr>
              <a:t> </a:t>
            </a:r>
            <a:r>
              <a:rPr lang="pt-BR" b="1" baseline="-25000" dirty="0">
                <a:effectLst/>
                <a:ea typeface="Carlito"/>
                <a:cs typeface="Carlito"/>
              </a:rPr>
              <a:t>t   </a:t>
            </a:r>
            <a:endParaRPr lang="en-GB" b="1" baseline="-25000" dirty="0">
              <a:effectLst/>
              <a:ea typeface="Carlito"/>
              <a:cs typeface="Carlito"/>
            </a:endParaRPr>
          </a:p>
          <a:p>
            <a:pPr marL="457200" indent="-457200">
              <a:buFont typeface="+mj-lt"/>
              <a:buAutoNum type="arabicPeriod"/>
            </a:pPr>
            <a:r>
              <a:rPr lang="en-GB" b="1" dirty="0"/>
              <a:t>ℎ</a:t>
            </a:r>
            <a:r>
              <a:rPr lang="pt-BR" b="1" baseline="-25000" dirty="0">
                <a:effectLst/>
                <a:ea typeface="Carlito"/>
                <a:cs typeface="Carlito"/>
              </a:rPr>
              <a:t>𝑡 </a:t>
            </a:r>
            <a:r>
              <a:rPr lang="en-GB" b="1" dirty="0"/>
              <a:t> = o</a:t>
            </a:r>
            <a:r>
              <a:rPr lang="pt-BR" b="1" baseline="-25000" dirty="0">
                <a:effectLst/>
                <a:ea typeface="Carlito"/>
                <a:cs typeface="Carlito"/>
              </a:rPr>
              <a:t> t</a:t>
            </a:r>
            <a:r>
              <a:rPr lang="en-GB" b="1" dirty="0"/>
              <a:t> ⊙  tanh(c</a:t>
            </a:r>
            <a:r>
              <a:rPr lang="pt-BR" b="1" baseline="-25000" dirty="0">
                <a:effectLst/>
                <a:ea typeface="Carlito"/>
                <a:cs typeface="Carlito"/>
              </a:rPr>
              <a:t> t</a:t>
            </a:r>
            <a:r>
              <a:rPr lang="en-GB" b="1" dirty="0"/>
              <a:t>)</a:t>
            </a:r>
          </a:p>
        </p:txBody>
      </p:sp>
      <p:sp>
        <p:nvSpPr>
          <p:cNvPr id="2" name="TextBox 1">
            <a:extLst>
              <a:ext uri="{FF2B5EF4-FFF2-40B4-BE49-F238E27FC236}">
                <a16:creationId xmlns:a16="http://schemas.microsoft.com/office/drawing/2014/main" id="{C3EBFB44-6D08-27E4-178F-372C3F09B916}"/>
              </a:ext>
            </a:extLst>
          </p:cNvPr>
          <p:cNvSpPr txBox="1"/>
          <p:nvPr/>
        </p:nvSpPr>
        <p:spPr>
          <a:xfrm>
            <a:off x="7075004" y="2934373"/>
            <a:ext cx="10233991" cy="2616101"/>
          </a:xfrm>
          <a:prstGeom prst="rect">
            <a:avLst/>
          </a:prstGeom>
          <a:noFill/>
        </p:spPr>
        <p:txBody>
          <a:bodyPr wrap="square" rtlCol="0">
            <a:spAutoFit/>
          </a:bodyPr>
          <a:lstStyle/>
          <a:p>
            <a:r>
              <a:rPr lang="pt-BR" sz="2000" dirty="0">
                <a:latin typeface="+mj-lt"/>
              </a:rPr>
              <a:t>Where : </a:t>
            </a:r>
          </a:p>
          <a:p>
            <a:pPr marL="342900" indent="-342900">
              <a:buFont typeface="Arial" panose="020B0604020202020204" pitchFamily="34" charset="0"/>
              <a:buChar char="•"/>
            </a:pPr>
            <a:r>
              <a:rPr lang="pt-BR" sz="2000" dirty="0">
                <a:latin typeface="+mj-lt"/>
              </a:rPr>
              <a:t>i</a:t>
            </a:r>
            <a:r>
              <a:rPr lang="pt-BR" sz="2000" baseline="-25000" dirty="0">
                <a:effectLst/>
                <a:latin typeface="+mj-lt"/>
                <a:ea typeface="Carlito"/>
                <a:cs typeface="Carlito"/>
              </a:rPr>
              <a:t>𝑡</a:t>
            </a:r>
            <a:r>
              <a:rPr lang="en-GB" sz="2000" dirty="0">
                <a:latin typeface="+mj-lt"/>
              </a:rPr>
              <a:t>   : input gate </a:t>
            </a:r>
          </a:p>
          <a:p>
            <a:pPr marL="342900" indent="-342900">
              <a:buFont typeface="Arial" panose="020B0604020202020204" pitchFamily="34" charset="0"/>
              <a:buChar char="•"/>
            </a:pPr>
            <a:r>
              <a:rPr lang="pt-BR" sz="2000" dirty="0">
                <a:latin typeface="+mj-lt"/>
              </a:rPr>
              <a:t>f</a:t>
            </a:r>
            <a:r>
              <a:rPr lang="pt-BR" sz="2000" baseline="-25000" dirty="0">
                <a:effectLst/>
                <a:latin typeface="+mj-lt"/>
                <a:ea typeface="Carlito"/>
                <a:cs typeface="Carlito"/>
              </a:rPr>
              <a:t>𝑡 </a:t>
            </a:r>
            <a:r>
              <a:rPr lang="pt-BR" sz="2000" dirty="0">
                <a:latin typeface="+mj-lt"/>
              </a:rPr>
              <a:t>​  : forget gate</a:t>
            </a:r>
          </a:p>
          <a:p>
            <a:pPr marL="342900" indent="-342900">
              <a:buFont typeface="Arial" panose="020B0604020202020204" pitchFamily="34" charset="0"/>
              <a:buChar char="•"/>
            </a:pPr>
            <a:r>
              <a:rPr lang="pt-BR" sz="2000" dirty="0">
                <a:latin typeface="+mj-lt"/>
              </a:rPr>
              <a:t>o</a:t>
            </a:r>
            <a:r>
              <a:rPr lang="pt-BR" sz="2000" baseline="-25000" dirty="0">
                <a:effectLst/>
                <a:latin typeface="+mj-lt"/>
                <a:ea typeface="Carlito"/>
                <a:cs typeface="Carlito"/>
              </a:rPr>
              <a:t>𝑡  </a:t>
            </a:r>
            <a:r>
              <a:rPr lang="en-GB" sz="2000" dirty="0">
                <a:latin typeface="+mj-lt"/>
              </a:rPr>
              <a:t>: output gate </a:t>
            </a:r>
          </a:p>
          <a:p>
            <a:pPr marL="342900" indent="-342900">
              <a:buFont typeface="Arial" panose="020B0604020202020204" pitchFamily="34" charset="0"/>
              <a:buChar char="•"/>
            </a:pPr>
            <a:r>
              <a:rPr lang="en-GB" sz="2000" dirty="0">
                <a:latin typeface="+mj-lt"/>
              </a:rPr>
              <a:t>𝑥</a:t>
            </a:r>
            <a:r>
              <a:rPr lang="pt-BR" sz="2000" baseline="-25000" dirty="0">
                <a:effectLst/>
                <a:latin typeface="+mj-lt"/>
                <a:ea typeface="Carlito"/>
                <a:cs typeface="Carlito"/>
              </a:rPr>
              <a:t>𝑡 </a:t>
            </a:r>
            <a:r>
              <a:rPr lang="en-GB" sz="2000" dirty="0">
                <a:latin typeface="+mj-lt"/>
              </a:rPr>
              <a:t> : input </a:t>
            </a:r>
          </a:p>
          <a:p>
            <a:pPr marL="342900" indent="-342900">
              <a:buFont typeface="Arial" panose="020B0604020202020204" pitchFamily="34" charset="0"/>
              <a:buChar char="•"/>
            </a:pPr>
            <a:r>
              <a:rPr lang="en-GB" sz="2000" dirty="0">
                <a:latin typeface="+mj-lt"/>
              </a:rPr>
              <a:t>C</a:t>
            </a:r>
            <a:r>
              <a:rPr lang="pt-BR" sz="2000" baseline="-25000" dirty="0">
                <a:effectLst/>
                <a:latin typeface="+mj-lt"/>
                <a:ea typeface="Carlito"/>
                <a:cs typeface="Carlito"/>
              </a:rPr>
              <a:t>𝑡</a:t>
            </a:r>
            <a:r>
              <a:rPr lang="en-GB" sz="2000" dirty="0">
                <a:latin typeface="+mj-lt"/>
              </a:rPr>
              <a:t> :memory cell state</a:t>
            </a:r>
          </a:p>
          <a:p>
            <a:pPr marL="342900" indent="-342900">
              <a:buFont typeface="Arial" panose="020B0604020202020204" pitchFamily="34" charset="0"/>
              <a:buChar char="•"/>
            </a:pPr>
            <a:r>
              <a:rPr lang="en-GB" sz="2000" dirty="0">
                <a:latin typeface="+mj-lt"/>
              </a:rPr>
              <a:t>ℎ</a:t>
            </a:r>
            <a:r>
              <a:rPr lang="pt-BR" sz="2000" baseline="-25000" dirty="0">
                <a:effectLst/>
                <a:latin typeface="+mj-lt"/>
                <a:ea typeface="Carlito"/>
                <a:cs typeface="Carlito"/>
              </a:rPr>
              <a:t>𝑡   </a:t>
            </a:r>
            <a:r>
              <a:rPr lang="en-GB" sz="2000" dirty="0">
                <a:latin typeface="+mj-lt"/>
              </a:rPr>
              <a:t>:hidden state </a:t>
            </a:r>
          </a:p>
          <a:p>
            <a:pPr marL="342900" indent="-342900">
              <a:buFont typeface="Arial" panose="020B0604020202020204" pitchFamily="34" charset="0"/>
              <a:buChar char="•"/>
            </a:pPr>
            <a:r>
              <a:rPr lang="en-GB" sz="2000" i="0" dirty="0">
                <a:solidFill>
                  <a:srgbClr val="FFFFFF"/>
                </a:solidFill>
                <a:effectLst/>
                <a:latin typeface="+mj-lt"/>
              </a:rPr>
              <a:t>⊙ : pointwise multiplication</a:t>
            </a:r>
          </a:p>
        </p:txBody>
      </p:sp>
    </p:spTree>
    <p:extLst>
      <p:ext uri="{BB962C8B-B14F-4D97-AF65-F5344CB8AC3E}">
        <p14:creationId xmlns:p14="http://schemas.microsoft.com/office/powerpoint/2010/main" val="1167571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611C5-8D46-5AA4-8EFC-49A201711C6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13861C-FE4F-96DD-4970-9F29D96F42EA}"/>
              </a:ext>
            </a:extLst>
          </p:cNvPr>
          <p:cNvSpPr>
            <a:spLocks noGrp="1"/>
          </p:cNvSpPr>
          <p:nvPr>
            <p:ph idx="1"/>
          </p:nvPr>
        </p:nvSpPr>
        <p:spPr>
          <a:xfrm>
            <a:off x="770823" y="230797"/>
            <a:ext cx="10515600" cy="5878789"/>
          </a:xfrm>
        </p:spPr>
        <p:txBody>
          <a:bodyPr/>
          <a:lstStyle/>
          <a:p>
            <a:r>
              <a:rPr lang="en-GB" sz="2400" b="0" i="0" dirty="0">
                <a:solidFill>
                  <a:schemeClr val="accent4">
                    <a:lumMod val="60000"/>
                    <a:lumOff val="40000"/>
                  </a:schemeClr>
                </a:solidFill>
                <a:effectLst/>
                <a:latin typeface="Georgia" panose="02040502050405020303" pitchFamily="18" charset="0"/>
              </a:rPr>
              <a:t>Gated Recurrent Units (GRU)</a:t>
            </a:r>
            <a:endParaRPr lang="en-GB" sz="2400" dirty="0">
              <a:solidFill>
                <a:schemeClr val="accent4">
                  <a:lumMod val="60000"/>
                  <a:lumOff val="40000"/>
                </a:schemeClr>
              </a:solidFill>
              <a:latin typeface="Georgia" panose="02040502050405020303" pitchFamily="18" charset="0"/>
            </a:endParaRPr>
          </a:p>
          <a:p>
            <a:pPr marL="0" indent="0">
              <a:buNone/>
            </a:pPr>
            <a:r>
              <a:rPr lang="en-GB" dirty="0"/>
              <a:t>Gated Recurrent Units were created as a simpler version of LSTM’s that would require less computational power. LSTMS three gates are replaced with two; the reset gate and the update gate. Still given sigmoid activations, the reset gate  determines how much of the previous state(</a:t>
            </a:r>
            <a:r>
              <a:rPr lang="en-GB" b="1" dirty="0"/>
              <a:t>h</a:t>
            </a:r>
            <a:r>
              <a:rPr lang="pt-BR" b="1" baseline="-25000" dirty="0">
                <a:effectLst/>
                <a:ea typeface="Carlito"/>
                <a:cs typeface="Carlito"/>
              </a:rPr>
              <a:t> t -1</a:t>
            </a:r>
            <a:r>
              <a:rPr lang="en-GB" dirty="0"/>
              <a:t>) should be reset or forgotten and the update gate controls how much of the new state is a copy of the old one.</a:t>
            </a:r>
          </a:p>
          <a:p>
            <a:pPr marL="0" indent="0">
              <a:buNone/>
            </a:pPr>
            <a:endParaRPr lang="en-GB" dirty="0"/>
          </a:p>
          <a:p>
            <a:pPr marL="457200" indent="-457200">
              <a:buFont typeface="+mj-lt"/>
              <a:buAutoNum type="arabicPeriod"/>
            </a:pPr>
            <a:r>
              <a:rPr lang="en-GB" b="1" dirty="0"/>
              <a:t>𝑟</a:t>
            </a:r>
            <a:r>
              <a:rPr lang="pt-BR" b="1" baseline="-25000" dirty="0">
                <a:effectLst/>
                <a:ea typeface="Carlito"/>
                <a:cs typeface="Carlito"/>
              </a:rPr>
              <a:t>𝑡</a:t>
            </a:r>
            <a:r>
              <a:rPr lang="en-GB" b="1" dirty="0"/>
              <a:t>  ​= 𝜎</a:t>
            </a:r>
            <a:r>
              <a:rPr lang="el-GR" b="1" dirty="0"/>
              <a:t>(</a:t>
            </a:r>
            <a:r>
              <a:rPr lang="en-GB" b="1" dirty="0"/>
              <a:t>𝑊𝑟 ​⋅[ℎ</a:t>
            </a:r>
            <a:r>
              <a:rPr lang="pt-BR" b="1" baseline="-25000" dirty="0">
                <a:effectLst/>
                <a:ea typeface="Carlito"/>
                <a:cs typeface="Carlito"/>
              </a:rPr>
              <a:t> 𝑡 -1 </a:t>
            </a:r>
            <a:r>
              <a:rPr lang="en-GB" b="1" dirty="0"/>
              <a:t>​, 𝑥</a:t>
            </a:r>
            <a:r>
              <a:rPr lang="pt-BR" b="1" baseline="-25000" dirty="0">
                <a:effectLst/>
                <a:ea typeface="Carlito"/>
                <a:cs typeface="Carlito"/>
              </a:rPr>
              <a:t>𝑡 </a:t>
            </a:r>
            <a:r>
              <a:rPr lang="en-GB" b="1" dirty="0"/>
              <a:t>])</a:t>
            </a:r>
          </a:p>
          <a:p>
            <a:pPr marL="0" indent="0">
              <a:buNone/>
            </a:pPr>
            <a:r>
              <a:rPr lang="en-GB" b="1" dirty="0"/>
              <a:t>Where:</a:t>
            </a:r>
          </a:p>
          <a:p>
            <a:pPr>
              <a:buFont typeface="Arial" panose="020B0604020202020204" pitchFamily="34" charset="0"/>
              <a:buChar char="•"/>
            </a:pPr>
            <a:r>
              <a:rPr lang="en-GB" b="1" dirty="0"/>
              <a:t>𝑟</a:t>
            </a:r>
            <a:r>
              <a:rPr lang="pt-BR" b="1" baseline="-25000" dirty="0">
                <a:effectLst/>
                <a:ea typeface="Carlito"/>
                <a:cs typeface="Carlito"/>
              </a:rPr>
              <a:t>𝑡</a:t>
            </a:r>
            <a:r>
              <a:rPr lang="en-GB" b="1" dirty="0"/>
              <a:t> = reset gate at time step. </a:t>
            </a:r>
          </a:p>
          <a:p>
            <a:pPr>
              <a:buFont typeface="Arial" panose="020B0604020202020204" pitchFamily="34" charset="0"/>
              <a:buChar char="•"/>
            </a:pPr>
            <a:r>
              <a:rPr lang="en-GB" b="1" dirty="0"/>
              <a:t>𝜎 = sigmoid activation function.</a:t>
            </a:r>
          </a:p>
          <a:p>
            <a:pPr>
              <a:buFont typeface="Arial" panose="020B0604020202020204" pitchFamily="34" charset="0"/>
              <a:buChar char="•"/>
            </a:pPr>
            <a:r>
              <a:rPr lang="en-GB" b="1" dirty="0"/>
              <a:t>𝑊𝑟 = weight matrix for the reset gate.</a:t>
            </a:r>
          </a:p>
          <a:p>
            <a:pPr>
              <a:buFont typeface="Arial" panose="020B0604020202020204" pitchFamily="34" charset="0"/>
              <a:buChar char="•"/>
            </a:pPr>
            <a:r>
              <a:rPr lang="en-GB" b="1" dirty="0"/>
              <a:t>ℎ</a:t>
            </a:r>
            <a:r>
              <a:rPr lang="pt-BR" b="1" baseline="-25000" dirty="0">
                <a:effectLst/>
                <a:ea typeface="Carlito"/>
                <a:cs typeface="Carlito"/>
              </a:rPr>
              <a:t> 𝑡 -1</a:t>
            </a:r>
            <a:r>
              <a:rPr lang="en-GB" b="1" dirty="0"/>
              <a:t>​ = hidden state at the previous time step.</a:t>
            </a:r>
          </a:p>
          <a:p>
            <a:pPr>
              <a:buFont typeface="Arial" panose="020B0604020202020204" pitchFamily="34" charset="0"/>
              <a:buChar char="•"/>
            </a:pPr>
            <a:r>
              <a:rPr lang="en-GB" b="1" dirty="0"/>
              <a:t>𝑥</a:t>
            </a:r>
            <a:r>
              <a:rPr lang="pt-BR" b="1" baseline="-25000" dirty="0">
                <a:effectLst/>
                <a:ea typeface="Carlito"/>
                <a:cs typeface="Carlito"/>
              </a:rPr>
              <a:t>𝑡 </a:t>
            </a:r>
            <a:r>
              <a:rPr lang="en-GB" b="1" dirty="0"/>
              <a:t> =​  input at time step 𝑡t.</a:t>
            </a:r>
          </a:p>
        </p:txBody>
      </p:sp>
      <p:sp>
        <p:nvSpPr>
          <p:cNvPr id="5" name="TextBox 4">
            <a:extLst>
              <a:ext uri="{FF2B5EF4-FFF2-40B4-BE49-F238E27FC236}">
                <a16:creationId xmlns:a16="http://schemas.microsoft.com/office/drawing/2014/main" id="{2D709E6C-C584-C2D3-97B0-86D842740542}"/>
              </a:ext>
            </a:extLst>
          </p:cNvPr>
          <p:cNvSpPr txBox="1"/>
          <p:nvPr/>
        </p:nvSpPr>
        <p:spPr>
          <a:xfrm>
            <a:off x="6768967" y="2839337"/>
            <a:ext cx="3445844" cy="400110"/>
          </a:xfrm>
          <a:prstGeom prst="rect">
            <a:avLst/>
          </a:prstGeom>
          <a:noFill/>
        </p:spPr>
        <p:txBody>
          <a:bodyPr wrap="square" rtlCol="0">
            <a:spAutoFit/>
          </a:bodyPr>
          <a:lstStyle/>
          <a:p>
            <a:pPr marL="457200" indent="-457200">
              <a:buClr>
                <a:schemeClr val="bg2">
                  <a:lumMod val="40000"/>
                  <a:lumOff val="60000"/>
                </a:schemeClr>
              </a:buClr>
              <a:buFont typeface="+mj-lt"/>
              <a:buAutoNum type="arabicPeriod" startAt="2"/>
            </a:pPr>
            <a:r>
              <a:rPr lang="en-GB" sz="2000" b="1" dirty="0">
                <a:latin typeface="+mj-lt"/>
              </a:rPr>
              <a:t>𝑧</a:t>
            </a:r>
            <a:r>
              <a:rPr lang="pt-BR" sz="2000" b="1" baseline="-25000" dirty="0">
                <a:effectLst/>
                <a:latin typeface="+mj-lt"/>
                <a:ea typeface="Carlito"/>
                <a:cs typeface="Carlito"/>
              </a:rPr>
              <a:t>𝑡</a:t>
            </a:r>
            <a:r>
              <a:rPr lang="en-GB" sz="2000" b="1" dirty="0">
                <a:latin typeface="+mj-lt"/>
              </a:rPr>
              <a:t> ​= 𝜎</a:t>
            </a:r>
            <a:r>
              <a:rPr lang="el-GR" sz="2000" b="1" dirty="0">
                <a:latin typeface="+mj-lt"/>
              </a:rPr>
              <a:t>(</a:t>
            </a:r>
            <a:r>
              <a:rPr lang="en-GB" sz="2000" b="1" dirty="0">
                <a:latin typeface="+mj-lt"/>
              </a:rPr>
              <a:t>𝑊</a:t>
            </a:r>
            <a:r>
              <a:rPr lang="pt-BR" sz="2000" b="1" baseline="-25000" dirty="0">
                <a:effectLst/>
                <a:latin typeface="+mj-lt"/>
                <a:ea typeface="Carlito"/>
                <a:cs typeface="Carlito"/>
              </a:rPr>
              <a:t>𝑧 </a:t>
            </a:r>
            <a:r>
              <a:rPr lang="en-GB" sz="2000" b="1" dirty="0">
                <a:latin typeface="+mj-lt"/>
              </a:rPr>
              <a:t>​⋅[ℎ</a:t>
            </a:r>
            <a:r>
              <a:rPr lang="pt-BR" sz="2000" b="1" baseline="-25000" dirty="0">
                <a:effectLst/>
                <a:latin typeface="+mj-lt"/>
                <a:ea typeface="Carlito"/>
                <a:cs typeface="Carlito"/>
              </a:rPr>
              <a:t> 𝑡 -1 </a:t>
            </a:r>
            <a:r>
              <a:rPr lang="en-GB" sz="2000" b="1" dirty="0">
                <a:latin typeface="+mj-lt"/>
              </a:rPr>
              <a:t>​, 𝑥</a:t>
            </a:r>
            <a:r>
              <a:rPr lang="pt-BR" sz="2000" b="1" baseline="-25000" dirty="0">
                <a:effectLst/>
                <a:latin typeface="+mj-lt"/>
                <a:ea typeface="Carlito"/>
                <a:cs typeface="Carlito"/>
              </a:rPr>
              <a:t>𝑡 </a:t>
            </a:r>
            <a:r>
              <a:rPr lang="en-GB" sz="2000" b="1" dirty="0">
                <a:latin typeface="+mj-lt"/>
              </a:rPr>
              <a:t>])</a:t>
            </a:r>
          </a:p>
        </p:txBody>
      </p:sp>
      <p:sp>
        <p:nvSpPr>
          <p:cNvPr id="11" name="TextBox 10">
            <a:extLst>
              <a:ext uri="{FF2B5EF4-FFF2-40B4-BE49-F238E27FC236}">
                <a16:creationId xmlns:a16="http://schemas.microsoft.com/office/drawing/2014/main" id="{B76D5A3D-9365-AA6F-0C1A-C3DB409F1981}"/>
              </a:ext>
            </a:extLst>
          </p:cNvPr>
          <p:cNvSpPr txBox="1"/>
          <p:nvPr/>
        </p:nvSpPr>
        <p:spPr>
          <a:xfrm>
            <a:off x="6768967" y="3239447"/>
            <a:ext cx="5281862" cy="2323713"/>
          </a:xfrm>
          <a:prstGeom prst="rect">
            <a:avLst/>
          </a:prstGeom>
          <a:noFill/>
        </p:spPr>
        <p:txBody>
          <a:bodyPr wrap="square">
            <a:spAutoFit/>
          </a:bodyPr>
          <a:lstStyle/>
          <a:p>
            <a:pPr>
              <a:spcBef>
                <a:spcPts val="1000"/>
              </a:spcBef>
              <a:buClr>
                <a:schemeClr val="bg2">
                  <a:lumMod val="40000"/>
                  <a:lumOff val="60000"/>
                </a:schemeClr>
              </a:buClr>
            </a:pPr>
            <a:r>
              <a:rPr lang="en-GB" sz="2000" b="1" dirty="0">
                <a:latin typeface="+mj-lt"/>
              </a:rPr>
              <a:t>Where:</a:t>
            </a:r>
          </a:p>
          <a:p>
            <a:pPr marL="342900" indent="-342900">
              <a:spcBef>
                <a:spcPts val="1000"/>
              </a:spcBef>
              <a:buClr>
                <a:schemeClr val="bg2">
                  <a:lumMod val="40000"/>
                  <a:lumOff val="60000"/>
                </a:schemeClr>
              </a:buClr>
              <a:buFont typeface="Arial" panose="020B0604020202020204" pitchFamily="34" charset="0"/>
              <a:buChar char="•"/>
            </a:pPr>
            <a:r>
              <a:rPr lang="en-GB" sz="2000" b="1" dirty="0">
                <a:latin typeface="+mj-lt"/>
              </a:rPr>
              <a:t>𝑧</a:t>
            </a:r>
            <a:r>
              <a:rPr lang="pt-BR" sz="2000" b="1" baseline="-25000" dirty="0">
                <a:effectLst/>
                <a:latin typeface="+mj-lt"/>
                <a:ea typeface="Carlito"/>
                <a:cs typeface="Carlito"/>
              </a:rPr>
              <a:t>𝑡</a:t>
            </a:r>
            <a:r>
              <a:rPr lang="en-GB" sz="2000" b="1" dirty="0">
                <a:latin typeface="+mj-lt"/>
              </a:rPr>
              <a:t> = update gate at time step 𝑡.</a:t>
            </a:r>
          </a:p>
          <a:p>
            <a:pPr marL="342900" indent="-342900">
              <a:spcBef>
                <a:spcPts val="1000"/>
              </a:spcBef>
              <a:buClr>
                <a:schemeClr val="bg2">
                  <a:lumMod val="40000"/>
                  <a:lumOff val="60000"/>
                </a:schemeClr>
              </a:buClr>
              <a:buFont typeface="Arial" panose="020B0604020202020204" pitchFamily="34" charset="0"/>
              <a:buChar char="•"/>
            </a:pPr>
            <a:r>
              <a:rPr lang="en-GB" sz="2000" b="1" dirty="0">
                <a:latin typeface="+mj-lt"/>
              </a:rPr>
              <a:t>𝑊</a:t>
            </a:r>
            <a:r>
              <a:rPr lang="pt-BR" sz="2000" b="1" baseline="-25000" dirty="0">
                <a:effectLst/>
                <a:latin typeface="+mj-lt"/>
                <a:ea typeface="Carlito"/>
                <a:cs typeface="Carlito"/>
              </a:rPr>
              <a:t>𝑧 </a:t>
            </a:r>
            <a:r>
              <a:rPr lang="en-GB" sz="2000" b="1" dirty="0">
                <a:latin typeface="+mj-lt"/>
              </a:rPr>
              <a:t>=  weight matrix for the update gate.</a:t>
            </a:r>
          </a:p>
          <a:p>
            <a:pPr marL="342900" indent="-342900">
              <a:spcBef>
                <a:spcPts val="1000"/>
              </a:spcBef>
              <a:buClr>
                <a:schemeClr val="bg2">
                  <a:lumMod val="40000"/>
                  <a:lumOff val="60000"/>
                </a:schemeClr>
              </a:buClr>
              <a:buFont typeface="Arial" panose="020B0604020202020204" pitchFamily="34" charset="0"/>
              <a:buChar char="•"/>
            </a:pPr>
            <a:r>
              <a:rPr lang="en-GB" sz="2000" b="1" dirty="0">
                <a:latin typeface="+mj-lt"/>
              </a:rPr>
              <a:t>The other terms are as described before.</a:t>
            </a:r>
          </a:p>
        </p:txBody>
      </p:sp>
    </p:spTree>
    <p:extLst>
      <p:ext uri="{BB962C8B-B14F-4D97-AF65-F5344CB8AC3E}">
        <p14:creationId xmlns:p14="http://schemas.microsoft.com/office/powerpoint/2010/main" val="2782310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997B92-CB36-C760-17C0-040DCC70B60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F14031-3192-852E-C295-9E6B7F63BB9C}"/>
              </a:ext>
            </a:extLst>
          </p:cNvPr>
          <p:cNvSpPr>
            <a:spLocks noGrp="1"/>
          </p:cNvSpPr>
          <p:nvPr>
            <p:ph idx="1"/>
          </p:nvPr>
        </p:nvSpPr>
        <p:spPr>
          <a:xfrm>
            <a:off x="838200" y="298174"/>
            <a:ext cx="10515600" cy="5878789"/>
          </a:xfrm>
        </p:spPr>
        <p:txBody>
          <a:bodyPr/>
          <a:lstStyle/>
          <a:p>
            <a:pPr marL="0" indent="0">
              <a:spcBef>
                <a:spcPts val="0"/>
              </a:spcBef>
              <a:buNone/>
            </a:pPr>
            <a:r>
              <a:rPr lang="en-GB" sz="2400" dirty="0"/>
              <a:t>Applications of LSTMs and GRU</a:t>
            </a:r>
            <a:endParaRPr lang="en-GB" dirty="0"/>
          </a:p>
          <a:p>
            <a:pPr marL="0" indent="0">
              <a:spcBef>
                <a:spcPts val="0"/>
              </a:spcBef>
              <a:buNone/>
            </a:pPr>
            <a:endParaRPr lang="en-GB" dirty="0"/>
          </a:p>
          <a:p>
            <a:pPr marL="0" indent="0">
              <a:spcBef>
                <a:spcPts val="0"/>
              </a:spcBef>
              <a:buNone/>
            </a:pPr>
            <a:r>
              <a:rPr lang="en-GB" dirty="0"/>
              <a:t>LSTM’s work well as part of natural language processing (NLP) to perform sentiment analysis or machine translation. They are effective with time series analysis such as stock price prediction and weather forecasting.</a:t>
            </a:r>
          </a:p>
          <a:p>
            <a:pPr marL="0" indent="0">
              <a:spcBef>
                <a:spcPts val="0"/>
              </a:spcBef>
              <a:buNone/>
            </a:pPr>
            <a:r>
              <a:rPr lang="en-GB" dirty="0"/>
              <a:t>The major difference between the two is their capacities for prediction. LSTM’s work better with long-term memory tasks, machine learning or speech recognition, but GRU’s are simpler, less complex, and can handle simpler tasks quickly with less computational requirements.</a:t>
            </a:r>
          </a:p>
        </p:txBody>
      </p:sp>
      <p:pic>
        <p:nvPicPr>
          <p:cNvPr id="4" name="Picture 3">
            <a:extLst>
              <a:ext uri="{FF2B5EF4-FFF2-40B4-BE49-F238E27FC236}">
                <a16:creationId xmlns:a16="http://schemas.microsoft.com/office/drawing/2014/main" id="{73C1A2BA-9B50-A971-4921-2504BEE55C42}"/>
              </a:ext>
            </a:extLst>
          </p:cNvPr>
          <p:cNvPicPr>
            <a:picLocks noChangeAspect="1"/>
          </p:cNvPicPr>
          <p:nvPr/>
        </p:nvPicPr>
        <p:blipFill>
          <a:blip r:embed="rId2"/>
          <a:stretch>
            <a:fillRect/>
          </a:stretch>
        </p:blipFill>
        <p:spPr>
          <a:xfrm>
            <a:off x="930538" y="3740972"/>
            <a:ext cx="6887331" cy="2925859"/>
          </a:xfrm>
          <a:prstGeom prst="rect">
            <a:avLst/>
          </a:prstGeom>
        </p:spPr>
      </p:pic>
      <p:sp>
        <p:nvSpPr>
          <p:cNvPr id="5" name="TextBox 4">
            <a:extLst>
              <a:ext uri="{FF2B5EF4-FFF2-40B4-BE49-F238E27FC236}">
                <a16:creationId xmlns:a16="http://schemas.microsoft.com/office/drawing/2014/main" id="{11815862-6947-4324-898D-AE53E2E4EC94}"/>
              </a:ext>
            </a:extLst>
          </p:cNvPr>
          <p:cNvSpPr txBox="1"/>
          <p:nvPr/>
        </p:nvSpPr>
        <p:spPr>
          <a:xfrm>
            <a:off x="838199" y="3371640"/>
            <a:ext cx="6740948" cy="369332"/>
          </a:xfrm>
          <a:prstGeom prst="rect">
            <a:avLst/>
          </a:prstGeom>
          <a:noFill/>
        </p:spPr>
        <p:txBody>
          <a:bodyPr wrap="none" rtlCol="0">
            <a:spAutoFit/>
          </a:bodyPr>
          <a:lstStyle/>
          <a:p>
            <a:r>
              <a:rPr lang="en-GB" b="1" dirty="0"/>
              <a:t>Fig 1: Structure of the LSTM and GRU blocks and their gates:</a:t>
            </a:r>
          </a:p>
        </p:txBody>
      </p:sp>
    </p:spTree>
    <p:extLst>
      <p:ext uri="{BB962C8B-B14F-4D97-AF65-F5344CB8AC3E}">
        <p14:creationId xmlns:p14="http://schemas.microsoft.com/office/powerpoint/2010/main" val="967368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8364EA-A66E-3E33-576E-581B89897DF9}"/>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59106D9F-14BC-0DC4-1C2E-700808F0511D}"/>
              </a:ext>
            </a:extLst>
          </p:cNvPr>
          <p:cNvSpPr txBox="1"/>
          <p:nvPr/>
        </p:nvSpPr>
        <p:spPr>
          <a:xfrm>
            <a:off x="881974" y="321011"/>
            <a:ext cx="5389124" cy="461665"/>
          </a:xfrm>
          <a:prstGeom prst="rect">
            <a:avLst/>
          </a:prstGeom>
          <a:noFill/>
        </p:spPr>
        <p:txBody>
          <a:bodyPr wrap="square" rtlCol="0">
            <a:spAutoFit/>
          </a:bodyPr>
          <a:lstStyle/>
          <a:p>
            <a:r>
              <a:rPr lang="en-GB" sz="2400" dirty="0"/>
              <a:t>Data collection</a:t>
            </a:r>
          </a:p>
        </p:txBody>
      </p:sp>
      <p:sp>
        <p:nvSpPr>
          <p:cNvPr id="17" name="TextBox 16">
            <a:extLst>
              <a:ext uri="{FF2B5EF4-FFF2-40B4-BE49-F238E27FC236}">
                <a16:creationId xmlns:a16="http://schemas.microsoft.com/office/drawing/2014/main" id="{974B35D8-C36F-F2F5-62A5-373BBCA3A2C0}"/>
              </a:ext>
            </a:extLst>
          </p:cNvPr>
          <p:cNvSpPr txBox="1"/>
          <p:nvPr/>
        </p:nvSpPr>
        <p:spPr>
          <a:xfrm>
            <a:off x="374324" y="1041454"/>
            <a:ext cx="4684738" cy="5078313"/>
          </a:xfrm>
          <a:prstGeom prst="rect">
            <a:avLst/>
          </a:prstGeom>
          <a:noFill/>
        </p:spPr>
        <p:txBody>
          <a:bodyPr wrap="square" rtlCol="0">
            <a:spAutoFit/>
          </a:bodyPr>
          <a:lstStyle/>
          <a:p>
            <a:r>
              <a:rPr lang="en-GB" dirty="0"/>
              <a:t>The models used in this paper were conducted on historical data from company stock market prices obtained from the Yahoo Finance website. </a:t>
            </a:r>
          </a:p>
          <a:p>
            <a:endParaRPr lang="en-GB" dirty="0"/>
          </a:p>
          <a:p>
            <a:r>
              <a:rPr lang="en-GB" dirty="0"/>
              <a:t>The investigations were made on a collection of time series stock data of four companies coded AMZN, GOOGL, BLL and QCOM for 12 years between January 4, 2010, and February 3, 2022.</a:t>
            </a:r>
          </a:p>
          <a:p>
            <a:endParaRPr lang="en-GB" dirty="0"/>
          </a:p>
          <a:p>
            <a:r>
              <a:rPr lang="en-GB" dirty="0"/>
              <a:t>Each company has 15,220 datasets consisting of four price data and one volume data that make up 60,880 data</a:t>
            </a:r>
          </a:p>
          <a:p>
            <a:endParaRPr lang="en-GB" dirty="0"/>
          </a:p>
          <a:p>
            <a:r>
              <a:rPr lang="en-GB" dirty="0"/>
              <a:t>As the close open and high prices on any specified day are relatively similar, the close prices have been used </a:t>
            </a:r>
          </a:p>
        </p:txBody>
      </p:sp>
      <p:pic>
        <p:nvPicPr>
          <p:cNvPr id="18" name="Picture 17">
            <a:extLst>
              <a:ext uri="{FF2B5EF4-FFF2-40B4-BE49-F238E27FC236}">
                <a16:creationId xmlns:a16="http://schemas.microsoft.com/office/drawing/2014/main" id="{1DB46976-C23E-7D35-42D9-378B5AF1E47C}"/>
              </a:ext>
            </a:extLst>
          </p:cNvPr>
          <p:cNvPicPr>
            <a:picLocks noChangeAspect="1"/>
          </p:cNvPicPr>
          <p:nvPr/>
        </p:nvPicPr>
        <p:blipFill>
          <a:blip r:embed="rId2"/>
          <a:stretch>
            <a:fillRect/>
          </a:stretch>
        </p:blipFill>
        <p:spPr>
          <a:xfrm>
            <a:off x="5202939" y="1673594"/>
            <a:ext cx="6524625" cy="5038725"/>
          </a:xfrm>
          <a:prstGeom prst="rect">
            <a:avLst/>
          </a:prstGeom>
        </p:spPr>
      </p:pic>
      <p:sp>
        <p:nvSpPr>
          <p:cNvPr id="19" name="TextBox 18">
            <a:extLst>
              <a:ext uri="{FF2B5EF4-FFF2-40B4-BE49-F238E27FC236}">
                <a16:creationId xmlns:a16="http://schemas.microsoft.com/office/drawing/2014/main" id="{33EA762D-3171-F258-913C-776195396EDF}"/>
              </a:ext>
            </a:extLst>
          </p:cNvPr>
          <p:cNvSpPr txBox="1"/>
          <p:nvPr/>
        </p:nvSpPr>
        <p:spPr>
          <a:xfrm>
            <a:off x="5107021" y="1027263"/>
            <a:ext cx="4684738" cy="646331"/>
          </a:xfrm>
          <a:prstGeom prst="rect">
            <a:avLst/>
          </a:prstGeom>
          <a:noFill/>
        </p:spPr>
        <p:txBody>
          <a:bodyPr wrap="square" rtlCol="0">
            <a:spAutoFit/>
          </a:bodyPr>
          <a:lstStyle/>
          <a:p>
            <a:r>
              <a:rPr lang="en-GB" b="1" dirty="0"/>
              <a:t>Fig 2: An example of AMZN stock price time series data for two weeks</a:t>
            </a:r>
          </a:p>
        </p:txBody>
      </p:sp>
    </p:spTree>
    <p:extLst>
      <p:ext uri="{BB962C8B-B14F-4D97-AF65-F5344CB8AC3E}">
        <p14:creationId xmlns:p14="http://schemas.microsoft.com/office/powerpoint/2010/main" val="3578653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5F29C1-C534-7118-9C3A-AF8583C00A6D}"/>
              </a:ext>
            </a:extLst>
          </p:cNvPr>
          <p:cNvSpPr>
            <a:spLocks noGrp="1"/>
          </p:cNvSpPr>
          <p:nvPr>
            <p:ph idx="1"/>
          </p:nvPr>
        </p:nvSpPr>
        <p:spPr>
          <a:xfrm>
            <a:off x="535022" y="369652"/>
            <a:ext cx="11079804" cy="5878748"/>
          </a:xfrm>
        </p:spPr>
        <p:txBody>
          <a:bodyPr/>
          <a:lstStyle/>
          <a:p>
            <a:r>
              <a:rPr lang="en-GB" dirty="0"/>
              <a:t>Methods</a:t>
            </a:r>
          </a:p>
          <a:p>
            <a:pPr marL="0" indent="0">
              <a:buNone/>
            </a:pPr>
            <a:endParaRPr lang="en-GB" dirty="0"/>
          </a:p>
          <a:p>
            <a:pPr marL="0" indent="0">
              <a:buNone/>
            </a:pPr>
            <a:r>
              <a:rPr lang="en-GB" dirty="0"/>
              <a:t>The investigation consisted of three stages, the pre-processing/data preparation, data processing/model building, and the post-processing/performance evaluation.</a:t>
            </a:r>
          </a:p>
        </p:txBody>
      </p:sp>
      <p:grpSp>
        <p:nvGrpSpPr>
          <p:cNvPr id="6" name="Group 5">
            <a:extLst>
              <a:ext uri="{FF2B5EF4-FFF2-40B4-BE49-F238E27FC236}">
                <a16:creationId xmlns:a16="http://schemas.microsoft.com/office/drawing/2014/main" id="{CB12591C-6B7D-95AA-6D59-E74BF538E8FF}"/>
              </a:ext>
            </a:extLst>
          </p:cNvPr>
          <p:cNvGrpSpPr/>
          <p:nvPr/>
        </p:nvGrpSpPr>
        <p:grpSpPr>
          <a:xfrm>
            <a:off x="4724962" y="2102873"/>
            <a:ext cx="6529382" cy="4258743"/>
            <a:chOff x="5379956" y="2363821"/>
            <a:chExt cx="6529382" cy="4258743"/>
          </a:xfrm>
        </p:grpSpPr>
        <p:pic>
          <p:nvPicPr>
            <p:cNvPr id="4" name="Picture 3">
              <a:extLst>
                <a:ext uri="{FF2B5EF4-FFF2-40B4-BE49-F238E27FC236}">
                  <a16:creationId xmlns:a16="http://schemas.microsoft.com/office/drawing/2014/main" id="{F3C85A41-DB43-7A7B-B6FF-40B7007A22E4}"/>
                </a:ext>
              </a:extLst>
            </p:cNvPr>
            <p:cNvPicPr>
              <a:picLocks noChangeAspect="1"/>
            </p:cNvPicPr>
            <p:nvPr/>
          </p:nvPicPr>
          <p:blipFill>
            <a:blip r:embed="rId2"/>
            <a:stretch>
              <a:fillRect/>
            </a:stretch>
          </p:blipFill>
          <p:spPr>
            <a:xfrm>
              <a:off x="5379956" y="2745172"/>
              <a:ext cx="6529382" cy="3877392"/>
            </a:xfrm>
            <a:prstGeom prst="rect">
              <a:avLst/>
            </a:prstGeom>
          </p:spPr>
        </p:pic>
        <p:sp>
          <p:nvSpPr>
            <p:cNvPr id="5" name="TextBox 4">
              <a:extLst>
                <a:ext uri="{FF2B5EF4-FFF2-40B4-BE49-F238E27FC236}">
                  <a16:creationId xmlns:a16="http://schemas.microsoft.com/office/drawing/2014/main" id="{7BD8E624-FB83-255A-23DB-A493E8AEDF24}"/>
                </a:ext>
              </a:extLst>
            </p:cNvPr>
            <p:cNvSpPr txBox="1"/>
            <p:nvPr/>
          </p:nvSpPr>
          <p:spPr>
            <a:xfrm>
              <a:off x="5379956" y="2363821"/>
              <a:ext cx="5840060" cy="369332"/>
            </a:xfrm>
            <a:prstGeom prst="rect">
              <a:avLst/>
            </a:prstGeom>
            <a:noFill/>
          </p:spPr>
          <p:txBody>
            <a:bodyPr wrap="none" rtlCol="0">
              <a:spAutoFit/>
            </a:bodyPr>
            <a:lstStyle/>
            <a:p>
              <a:r>
                <a:rPr lang="en-GB" dirty="0"/>
                <a:t>Fig 3: Proposed LSTM and GRU forecasting method</a:t>
              </a:r>
            </a:p>
          </p:txBody>
        </p:sp>
      </p:grpSp>
      <p:sp>
        <p:nvSpPr>
          <p:cNvPr id="7" name="TextBox 6">
            <a:extLst>
              <a:ext uri="{FF2B5EF4-FFF2-40B4-BE49-F238E27FC236}">
                <a16:creationId xmlns:a16="http://schemas.microsoft.com/office/drawing/2014/main" id="{7F72638B-CBB8-0EF3-FC5F-8FD3DD59E6E7}"/>
              </a:ext>
            </a:extLst>
          </p:cNvPr>
          <p:cNvSpPr txBox="1"/>
          <p:nvPr/>
        </p:nvSpPr>
        <p:spPr>
          <a:xfrm>
            <a:off x="577174" y="2102873"/>
            <a:ext cx="3625175" cy="4247317"/>
          </a:xfrm>
          <a:prstGeom prst="rect">
            <a:avLst/>
          </a:prstGeom>
          <a:noFill/>
        </p:spPr>
        <p:txBody>
          <a:bodyPr wrap="square" rtlCol="0">
            <a:spAutoFit/>
          </a:bodyPr>
          <a:lstStyle/>
          <a:p>
            <a:r>
              <a:rPr lang="en-GB" dirty="0"/>
              <a:t>The steps are to first predict each company’s stock by running the LSTM/GRU separately on different companies. To then combine what was learned into a flattened array to be used in the concatenation model. This analyses the grouped patterns to make predictions on stock market movements. The end goal is to observe if combining individual learning with group learning improve the models prediction accuracy</a:t>
            </a:r>
          </a:p>
        </p:txBody>
      </p:sp>
    </p:spTree>
    <p:extLst>
      <p:ext uri="{BB962C8B-B14F-4D97-AF65-F5344CB8AC3E}">
        <p14:creationId xmlns:p14="http://schemas.microsoft.com/office/powerpoint/2010/main" val="7619594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3">
      <a:dk1>
        <a:sysClr val="windowText" lastClr="000000"/>
      </a:dk1>
      <a:lt1>
        <a:sysClr val="window" lastClr="FFFFFF"/>
      </a:lt1>
      <a:dk2>
        <a:srgbClr val="1E5155"/>
      </a:dk2>
      <a:lt2>
        <a:srgbClr val="EBEBEB"/>
      </a:lt2>
      <a:accent1>
        <a:srgbClr val="0029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2752</TotalTime>
  <Words>3133</Words>
  <Application>Microsoft Office PowerPoint</Application>
  <PresentationFormat>Widescreen</PresentationFormat>
  <Paragraphs>145</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-apple-system</vt:lpstr>
      <vt:lpstr>Aptos</vt:lpstr>
      <vt:lpstr>Arial</vt:lpstr>
      <vt:lpstr>Carlito</vt:lpstr>
      <vt:lpstr>Century Gothic</vt:lpstr>
      <vt:lpstr>Century Gothic (Headings)</vt:lpstr>
      <vt:lpstr>Georgia</vt:lpstr>
      <vt:lpstr>Wingdings 3</vt:lpstr>
      <vt:lpstr>Ion</vt:lpstr>
      <vt:lpstr>Implementation of Long Short‐Term Memory and Gated Recurrent Units on grouped time‐series data to predict stock prices accurately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Performance assessment</vt:lpstr>
      <vt:lpstr>Results</vt:lpstr>
      <vt:lpstr>PowerPoint Presentation</vt:lpstr>
      <vt:lpstr>PowerPoint Presentation</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Oluchi Otuadinma</dc:creator>
  <cp:lastModifiedBy>Oluchi Otuadinma</cp:lastModifiedBy>
  <cp:revision>2</cp:revision>
  <dcterms:created xsi:type="dcterms:W3CDTF">2024-11-18T14:03:37Z</dcterms:created>
  <dcterms:modified xsi:type="dcterms:W3CDTF">2024-11-20T11:56:24Z</dcterms:modified>
</cp:coreProperties>
</file>

<file path=docProps/thumbnail.jpeg>
</file>